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47.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4"/>
    <p:sldMasterId id="214748367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Lst>
  <p:sldSz cy="5143500" cx="9144000"/>
  <p:notesSz cx="6858000" cy="9144000"/>
  <p:embeddedFontLst>
    <p:embeddedFont>
      <p:font typeface="Raleway"/>
      <p:regular r:id="rId54"/>
      <p:bold r:id="rId55"/>
      <p:italic r:id="rId56"/>
      <p:boldItalic r:id="rId57"/>
    </p:embeddedFont>
    <p:embeddedFont>
      <p:font typeface="Roboto"/>
      <p:regular r:id="rId58"/>
      <p:bold r:id="rId59"/>
      <p:italic r:id="rId60"/>
      <p:boldItalic r:id="rId61"/>
    </p:embeddedFont>
    <p:embeddedFont>
      <p:font typeface="Lato"/>
      <p:regular r:id="rId62"/>
      <p:bold r:id="rId63"/>
      <p:italic r:id="rId64"/>
      <p:boldItalic r:id="rId6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Lato-regular.fntdata"/><Relationship Id="rId61" Type="http://schemas.openxmlformats.org/officeDocument/2006/relationships/font" Target="fonts/Roboto-boldItalic.fntdata"/><Relationship Id="rId20" Type="http://schemas.openxmlformats.org/officeDocument/2006/relationships/slide" Target="slides/slide14.xml"/><Relationship Id="rId64" Type="http://schemas.openxmlformats.org/officeDocument/2006/relationships/font" Target="fonts/Lato-italic.fntdata"/><Relationship Id="rId63" Type="http://schemas.openxmlformats.org/officeDocument/2006/relationships/font" Target="fonts/Lato-bold.fntdata"/><Relationship Id="rId22" Type="http://schemas.openxmlformats.org/officeDocument/2006/relationships/slide" Target="slides/slide16.xml"/><Relationship Id="rId21" Type="http://schemas.openxmlformats.org/officeDocument/2006/relationships/slide" Target="slides/slide15.xml"/><Relationship Id="rId65" Type="http://schemas.openxmlformats.org/officeDocument/2006/relationships/font" Target="fonts/Lato-boldItalic.fntdata"/><Relationship Id="rId24" Type="http://schemas.openxmlformats.org/officeDocument/2006/relationships/slide" Target="slides/slide18.xml"/><Relationship Id="rId23" Type="http://schemas.openxmlformats.org/officeDocument/2006/relationships/slide" Target="slides/slide17.xml"/><Relationship Id="rId60" Type="http://schemas.openxmlformats.org/officeDocument/2006/relationships/font" Target="fonts/Roboto-italic.fntdata"/><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font" Target="fonts/Raleway-bold.fntdata"/><Relationship Id="rId10" Type="http://schemas.openxmlformats.org/officeDocument/2006/relationships/slide" Target="slides/slide4.xml"/><Relationship Id="rId54" Type="http://schemas.openxmlformats.org/officeDocument/2006/relationships/font" Target="fonts/Raleway-regular.fntdata"/><Relationship Id="rId13" Type="http://schemas.openxmlformats.org/officeDocument/2006/relationships/slide" Target="slides/slide7.xml"/><Relationship Id="rId57" Type="http://schemas.openxmlformats.org/officeDocument/2006/relationships/font" Target="fonts/Raleway-boldItalic.fntdata"/><Relationship Id="rId12" Type="http://schemas.openxmlformats.org/officeDocument/2006/relationships/slide" Target="slides/slide6.xml"/><Relationship Id="rId56" Type="http://schemas.openxmlformats.org/officeDocument/2006/relationships/font" Target="fonts/Raleway-italic.fntdata"/><Relationship Id="rId15" Type="http://schemas.openxmlformats.org/officeDocument/2006/relationships/slide" Target="slides/slide9.xml"/><Relationship Id="rId59" Type="http://schemas.openxmlformats.org/officeDocument/2006/relationships/font" Target="fonts/Roboto-bold.fntdata"/><Relationship Id="rId14" Type="http://schemas.openxmlformats.org/officeDocument/2006/relationships/slide" Target="slides/slide8.xml"/><Relationship Id="rId58" Type="http://schemas.openxmlformats.org/officeDocument/2006/relationships/font" Target="fonts/Roboto-regular.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wikipedia.org/wiki/Word_embedding" TargetMode="Externa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wikipedia.org/wiki/Word_embedding" TargetMode="Externa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spacy.io/usage/vectors-similarity" TargetMode="External"/><Relationship Id="rId3" Type="http://schemas.openxmlformats.org/officeDocument/2006/relationships/hyperlink" Target="https://en.wikipedia.org/wiki/Word2vec" TargetMode="External"/><Relationship Id="rId4" Type="http://schemas.openxmlformats.org/officeDocument/2006/relationships/hyperlink" Target="https://github.com/cjhutto/vaderSentiment" TargetMode="External"/><Relationship Id="rId5" Type="http://schemas.openxmlformats.org/officeDocument/2006/relationships/hyperlink" Target="http://livernspleen.com/wp-content/uploads/2013/09/social-media-tool-as-a-learning-resource.pdf" TargetMode="Externa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en"/>
              <a:t>Morning, I am Ziying Feng, my project is Podcast Prophet, this is a web app developed for the podcast listeners and the creators. This web app predict podcast rating and provide suggestions based on the podcast reviews. </a:t>
            </a:r>
            <a:endParaRPr/>
          </a:p>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7dc0dfcd74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7dc0dfcd74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en">
                <a:solidFill>
                  <a:srgbClr val="333333"/>
                </a:solidFill>
                <a:highlight>
                  <a:srgbClr val="F7F7F7"/>
                </a:highlight>
              </a:rPr>
              <a:t> used the vaderSentiment to provide sentiment score for each sentence which forms the sentiment vector.</a:t>
            </a:r>
            <a:endParaRPr>
              <a:solidFill>
                <a:srgbClr val="333333"/>
              </a:solidFill>
              <a:highlight>
                <a:srgbClr val="F7F7F7"/>
              </a:highlight>
            </a:endParaRPr>
          </a:p>
          <a:p>
            <a:pPr indent="0" lvl="0" marL="0" rtl="0" algn="l">
              <a:spcBef>
                <a:spcPts val="0"/>
              </a:spcBef>
              <a:spcAft>
                <a:spcPts val="0"/>
              </a:spcAft>
              <a:buClr>
                <a:schemeClr val="dk1"/>
              </a:buClr>
              <a:buSzPts val="1100"/>
              <a:buFont typeface="Arial"/>
              <a:buNone/>
            </a:pPr>
            <a:r>
              <a:t/>
            </a:r>
            <a:endParaRPr>
              <a:solidFill>
                <a:srgbClr val="333333"/>
              </a:solidFill>
              <a:highlight>
                <a:srgbClr val="F7F7F7"/>
              </a:highlight>
            </a:endParaRPr>
          </a:p>
          <a:p>
            <a:pPr indent="0" lvl="0" marL="0" rtl="0" algn="l">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7dc0dfcd74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7dc0dfcd74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7dc0dfcd74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7dc0dfcd74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7dc0dfcd74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7dc0dfcd74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7d20b0b176_2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7d20b0b176_2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description is vectorize using TFIDF scheme, and then concatenate the description TF IDF vector with the review sentiment vector, this is the feature for my model</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8110368e5c_1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8110368e5c_1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en" sz="1200">
                <a:solidFill>
                  <a:srgbClr val="212529"/>
                </a:solidFill>
                <a:highlight>
                  <a:srgbClr val="FFFFFF"/>
                </a:highlight>
                <a:latin typeface="Roboto"/>
                <a:ea typeface="Roboto"/>
                <a:cs typeface="Roboto"/>
                <a:sym typeface="Roboto"/>
              </a:rPr>
              <a:t>Next, we are gonna to train the data. Before we train the data, due to the skewed data, I recategorize the data into three rating levels low fair and good, and then used a relative fast and simple model random forest to train the data. The accuracy is 81%.  From the confusion matrix, we could see that within all the three categories, over 75 % of the data are correctly labeled with the model.</a:t>
            </a:r>
            <a:endParaRPr sz="1200">
              <a:solidFill>
                <a:srgbClr val="212529"/>
              </a:solidFill>
              <a:highlight>
                <a:srgbClr val="FFFFFF"/>
              </a:highlight>
              <a:latin typeface="Roboto"/>
              <a:ea typeface="Roboto"/>
              <a:cs typeface="Roboto"/>
              <a:sym typeface="Roboto"/>
            </a:endParaRPr>
          </a:p>
          <a:p>
            <a:pPr indent="0" lvl="0" marL="0" rtl="0" algn="l">
              <a:spcBef>
                <a:spcPts val="0"/>
              </a:spcBef>
              <a:spcAft>
                <a:spcPts val="0"/>
              </a:spcAft>
              <a:buNone/>
            </a:pPr>
            <a:r>
              <a:rPr lang="en" sz="1200">
                <a:solidFill>
                  <a:srgbClr val="212529"/>
                </a:solidFill>
                <a:highlight>
                  <a:srgbClr val="FFFFFF"/>
                </a:highlight>
                <a:latin typeface="Roboto"/>
                <a:ea typeface="Roboto"/>
                <a:cs typeface="Roboto"/>
                <a:sym typeface="Roboto"/>
              </a:rPr>
              <a:t>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6ea8df2b30_1_3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6ea8df2b30_1_3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en"/>
              <a:t>Now let’s go back to how my web app perform on podcast with few reviews. I used a podcast that has only one review, rating is 4 stars, and based on the description and the existing rating, my web app predicts it as good, meaning that even though this podcast has only one review, my model predicts it as worth listening to.</a:t>
            </a:r>
            <a:endParaRPr/>
          </a:p>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g7c8f8e99aa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2" name="Google Shape;392;g7c8f8e99aa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en"/>
              <a:t>I am Ziying Feng, I am a PhD in chemistry from UCLA, during my graduate study, I worked on photonic device and electronic device, I also used neural networks to do some data analysis on the electrical signal.</a:t>
            </a:r>
            <a:endParaRPr/>
          </a:p>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8110368e5c_1_2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3" name="Google Shape;403;g8110368e5c_1_2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n"/>
              <a:t>Morning, I am Ziying Feng, my project is Podcast Prophet, this is a web app developed for the podcast listeners and the creators. This web app predict podcast rating and provide suggestions based on the podcast reviews. </a:t>
            </a:r>
            <a:endParaRPr/>
          </a:p>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7c8f8e99aa_1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8" name="Google Shape;408;g7c8f8e99aa_1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rPr>
              <a:t>This is my web app Podcast Prophet. To use it we need to input the pink of the podcast. Then hit submit. And it will show the predicted rating level, the sentiment analysis result, and the suggestions to the podcast based on the sentiment analysis.</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6ea8df2b30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6ea8df2b30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en"/>
              <a:t>When I listen to the podcasts on iTunes, I found out that many podcasts have few reviews. Look this is the screenshot of two podcasts, one podcast has a lot of reviews while the other has only one. Here comes the problem, If I am a podcast listener, the podcast has only one review, is it a good podcast to listen to? If I am the podcast creator, how can I get more people to listen to my podcasts? And I develop the web app called Podcast Prophet to solve these problems.</a:t>
            </a:r>
            <a:endParaRPr/>
          </a:p>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g6ea8df2b30_1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5" name="Google Shape;415;g6ea8df2b30_1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vaderSentiment is used to form a review sentiment vector as the feature of the review</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g7d9b848c9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9" name="Google Shape;429;g7d9b848c9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212529"/>
                </a:solidFill>
                <a:highlight>
                  <a:srgbClr val="FFFFFF"/>
                </a:highlight>
                <a:latin typeface="Roboto"/>
                <a:ea typeface="Roboto"/>
                <a:cs typeface="Roboto"/>
                <a:sym typeface="Roboto"/>
              </a:rPr>
              <a:t>Due to the skewed data, we used weighted mode of the svm model, it will automatically adjust weights inversely proportional to class frequencies in the input data</a:t>
            </a:r>
            <a:endParaRPr sz="1200">
              <a:solidFill>
                <a:srgbClr val="212529"/>
              </a:solidFill>
              <a:highlight>
                <a:srgbClr val="FFFFFF"/>
              </a:highlight>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 sz="1200">
                <a:solidFill>
                  <a:srgbClr val="212529"/>
                </a:solidFill>
                <a:highlight>
                  <a:srgbClr val="FFFFFF"/>
                </a:highlight>
                <a:latin typeface="Roboto"/>
                <a:ea typeface="Roboto"/>
                <a:cs typeface="Roboto"/>
                <a:sym typeface="Roboto"/>
              </a:rPr>
              <a:t>The rates that correctly predicted are all higher than 80%</a:t>
            </a:r>
            <a:endParaRPr sz="1200">
              <a:solidFill>
                <a:srgbClr val="212529"/>
              </a:solidFill>
              <a:highlight>
                <a:srgbClr val="FFFFFF"/>
              </a:highlight>
              <a:latin typeface="Roboto"/>
              <a:ea typeface="Roboto"/>
              <a:cs typeface="Roboto"/>
              <a:sym typeface="Roboto"/>
            </a:endParaRPr>
          </a:p>
          <a:p>
            <a:pPr indent="0" lvl="0" marL="0" rtl="0" algn="l">
              <a:spcBef>
                <a:spcPts val="0"/>
              </a:spcBef>
              <a:spcAft>
                <a:spcPts val="0"/>
              </a:spcAft>
              <a:buNone/>
            </a:pPr>
            <a:r>
              <a:t/>
            </a:r>
            <a:endParaRPr/>
          </a:p>
          <a:p>
            <a:pPr indent="0" lvl="0" marL="0" rtl="0" algn="l">
              <a:spcBef>
                <a:spcPts val="0"/>
              </a:spcBef>
              <a:spcAft>
                <a:spcPts val="0"/>
              </a:spcAft>
              <a:buNone/>
            </a:pPr>
            <a:r>
              <a:rPr lang="en"/>
              <a:t>Go back to the 2nd slide, How about the accuracy of the samples with few reviews &lt; 20 reviews, how about the accuracy of the samples with more reviews</a:t>
            </a:r>
            <a:endParaRPr/>
          </a:p>
          <a:p>
            <a:pPr indent="0" lvl="0" marL="0" rtl="0" algn="l">
              <a:spcBef>
                <a:spcPts val="0"/>
              </a:spcBef>
              <a:spcAft>
                <a:spcPts val="0"/>
              </a:spcAft>
              <a:buNone/>
            </a:pPr>
            <a:r>
              <a:t/>
            </a:r>
            <a:endParaRPr/>
          </a:p>
          <a:p>
            <a:pPr indent="0" lvl="0" marL="0" rtl="0" algn="l">
              <a:spcBef>
                <a:spcPts val="0"/>
              </a:spcBef>
              <a:spcAft>
                <a:spcPts val="0"/>
              </a:spcAft>
              <a:buNone/>
            </a:pPr>
            <a:r>
              <a:rPr lang="en" sz="1200">
                <a:solidFill>
                  <a:srgbClr val="212529"/>
                </a:solidFill>
                <a:highlight>
                  <a:srgbClr val="FFFFFF"/>
                </a:highlight>
                <a:latin typeface="Roboto"/>
                <a:ea typeface="Roboto"/>
                <a:cs typeface="Roboto"/>
                <a:sym typeface="Roboto"/>
              </a:rPr>
              <a:t>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7d20b0b176_2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8" name="Google Shape;448;g7d20b0b176_2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212529"/>
                </a:solidFill>
                <a:highlight>
                  <a:srgbClr val="FFFFFF"/>
                </a:highlight>
                <a:latin typeface="Roboto"/>
                <a:ea typeface="Roboto"/>
                <a:cs typeface="Roboto"/>
                <a:sym typeface="Roboto"/>
              </a:rPr>
              <a:t>Due to the skewed data, I recategorize the data into three groups that is low fair and good</a:t>
            </a:r>
            <a:endParaRPr sz="1200">
              <a:solidFill>
                <a:srgbClr val="212529"/>
              </a:solidFill>
              <a:highlight>
                <a:srgbClr val="FFFFFF"/>
              </a:highlight>
              <a:latin typeface="Roboto"/>
              <a:ea typeface="Roboto"/>
              <a:cs typeface="Roboto"/>
              <a:sym typeface="Roboto"/>
            </a:endParaRPr>
          </a:p>
          <a:p>
            <a:pPr indent="0" lvl="0" marL="0" rtl="0" algn="l">
              <a:spcBef>
                <a:spcPts val="0"/>
              </a:spcBef>
              <a:spcAft>
                <a:spcPts val="0"/>
              </a:spcAft>
              <a:buNone/>
            </a:pPr>
            <a:r>
              <a:rPr lang="en" sz="1200">
                <a:solidFill>
                  <a:srgbClr val="212529"/>
                </a:solidFill>
                <a:highlight>
                  <a:srgbClr val="FFFFFF"/>
                </a:highlight>
                <a:latin typeface="Roboto"/>
                <a:ea typeface="Roboto"/>
                <a:cs typeface="Roboto"/>
                <a:sym typeface="Roboto"/>
              </a:rPr>
              <a:t>then the features are fed into the SVM model. The accuracy of this is 76%, and the confusion matrix shows that </a:t>
            </a:r>
            <a:r>
              <a:rPr lang="en" sz="1200">
                <a:solidFill>
                  <a:srgbClr val="212529"/>
                </a:solidFill>
                <a:highlight>
                  <a:schemeClr val="lt1"/>
                </a:highlight>
                <a:latin typeface="Roboto"/>
                <a:ea typeface="Roboto"/>
                <a:cs typeface="Roboto"/>
                <a:sym typeface="Roboto"/>
              </a:rPr>
              <a:t>over 80% of the samples from each of the category are correctly predicted.</a:t>
            </a:r>
            <a:endParaRPr sz="1200">
              <a:solidFill>
                <a:srgbClr val="212529"/>
              </a:solidFill>
              <a:highlight>
                <a:schemeClr val="lt1"/>
              </a:highlight>
              <a:latin typeface="Roboto"/>
              <a:ea typeface="Roboto"/>
              <a:cs typeface="Roboto"/>
              <a:sym typeface="Roboto"/>
            </a:endParaRPr>
          </a:p>
          <a:p>
            <a:pPr indent="0" lvl="0" marL="0" rtl="0" algn="l">
              <a:spcBef>
                <a:spcPts val="0"/>
              </a:spcBef>
              <a:spcAft>
                <a:spcPts val="0"/>
              </a:spcAft>
              <a:buNone/>
            </a:pPr>
            <a:r>
              <a:rPr lang="en" sz="1200">
                <a:solidFill>
                  <a:srgbClr val="212529"/>
                </a:solidFill>
                <a:highlight>
                  <a:schemeClr val="lt1"/>
                </a:highlight>
                <a:latin typeface="Roboto"/>
                <a:ea typeface="Roboto"/>
                <a:cs typeface="Roboto"/>
                <a:sym typeface="Roboto"/>
              </a:rPr>
              <a:t>animate </a:t>
            </a:r>
            <a:endParaRPr sz="1200">
              <a:solidFill>
                <a:srgbClr val="212529"/>
              </a:solidFill>
              <a:highlight>
                <a:schemeClr val="lt1"/>
              </a:highlight>
              <a:latin typeface="Roboto"/>
              <a:ea typeface="Roboto"/>
              <a:cs typeface="Roboto"/>
              <a:sym typeface="Roboto"/>
            </a:endParaRPr>
          </a:p>
          <a:p>
            <a:pPr indent="0" lvl="0" marL="0" rtl="0" algn="l">
              <a:spcBef>
                <a:spcPts val="0"/>
              </a:spcBef>
              <a:spcAft>
                <a:spcPts val="0"/>
              </a:spcAft>
              <a:buNone/>
            </a:pPr>
            <a:r>
              <a:t/>
            </a:r>
            <a:endParaRPr sz="1200">
              <a:solidFill>
                <a:srgbClr val="212529"/>
              </a:solidFill>
              <a:highlight>
                <a:schemeClr val="lt1"/>
              </a:highlight>
              <a:latin typeface="Roboto"/>
              <a:ea typeface="Roboto"/>
              <a:cs typeface="Roboto"/>
              <a:sym typeface="Roboto"/>
            </a:endParaRPr>
          </a:p>
          <a:p>
            <a:pPr indent="0" lvl="0" marL="0" rtl="0" algn="l">
              <a:spcBef>
                <a:spcPts val="0"/>
              </a:spcBef>
              <a:spcAft>
                <a:spcPts val="0"/>
              </a:spcAft>
              <a:buNone/>
            </a:pPr>
            <a:r>
              <a:rPr lang="en" sz="1200">
                <a:solidFill>
                  <a:srgbClr val="212529"/>
                </a:solidFill>
                <a:highlight>
                  <a:srgbClr val="FFFFFF"/>
                </a:highlight>
                <a:latin typeface="Roboto"/>
                <a:ea typeface="Roboto"/>
                <a:cs typeface="Roboto"/>
                <a:sym typeface="Roboto"/>
              </a:rPr>
              <a:t>of the three categories, we used weighted mode of the svm model, it will </a:t>
            </a:r>
            <a:r>
              <a:rPr lang="en" sz="1200">
                <a:solidFill>
                  <a:srgbClr val="212529"/>
                </a:solidFill>
                <a:highlight>
                  <a:srgbClr val="FFFFFF"/>
                </a:highlight>
                <a:latin typeface="Roboto"/>
                <a:ea typeface="Roboto"/>
                <a:cs typeface="Roboto"/>
                <a:sym typeface="Roboto"/>
              </a:rPr>
              <a:t>automatically adjust weights inversely proportional to class frequencies in the input data</a:t>
            </a:r>
            <a:endParaRPr sz="1200">
              <a:solidFill>
                <a:srgbClr val="212529"/>
              </a:solidFill>
              <a:highlight>
                <a:srgbClr val="FFFFFF"/>
              </a:highlight>
              <a:latin typeface="Roboto"/>
              <a:ea typeface="Roboto"/>
              <a:cs typeface="Roboto"/>
              <a:sym typeface="Roboto"/>
            </a:endParaRPr>
          </a:p>
          <a:p>
            <a:pPr indent="0" lvl="0" marL="0" rtl="0" algn="l">
              <a:spcBef>
                <a:spcPts val="0"/>
              </a:spcBef>
              <a:spcAft>
                <a:spcPts val="0"/>
              </a:spcAft>
              <a:buNone/>
            </a:pPr>
            <a:r>
              <a:rPr lang="en" sz="1200">
                <a:solidFill>
                  <a:srgbClr val="212529"/>
                </a:solidFill>
                <a:highlight>
                  <a:srgbClr val="FFFFFF"/>
                </a:highlight>
                <a:latin typeface="Roboto"/>
                <a:ea typeface="Roboto"/>
                <a:cs typeface="Roboto"/>
                <a:sym typeface="Roboto"/>
              </a:rPr>
              <a:t>fair rating podcast have high potential</a:t>
            </a:r>
            <a:endParaRPr sz="1200">
              <a:solidFill>
                <a:srgbClr val="212529"/>
              </a:solidFill>
              <a:highlight>
                <a:srgbClr val="FFFFFF"/>
              </a:highlight>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 sz="1200">
                <a:solidFill>
                  <a:srgbClr val="212529"/>
                </a:solidFill>
                <a:highlight>
                  <a:srgbClr val="FFFFFF"/>
                </a:highlight>
                <a:latin typeface="Roboto"/>
                <a:ea typeface="Roboto"/>
                <a:cs typeface="Roboto"/>
                <a:sym typeface="Roboto"/>
              </a:rPr>
              <a:t>The rates that correctly predicted are all higher than 80%</a:t>
            </a:r>
            <a:endParaRPr sz="1200">
              <a:solidFill>
                <a:srgbClr val="212529"/>
              </a:solidFill>
              <a:highlight>
                <a:srgbClr val="FFFFFF"/>
              </a:highlight>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200">
              <a:solidFill>
                <a:srgbClr val="212529"/>
              </a:solidFill>
              <a:highlight>
                <a:srgbClr val="FFFFFF"/>
              </a:highlight>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 sz="1200">
                <a:solidFill>
                  <a:srgbClr val="212529"/>
                </a:solidFill>
                <a:highlight>
                  <a:srgbClr val="FFFFFF"/>
                </a:highlight>
                <a:latin typeface="Roboto"/>
                <a:ea typeface="Roboto"/>
                <a:cs typeface="Roboto"/>
                <a:sym typeface="Roboto"/>
              </a:rPr>
              <a:t>one for the pipeline</a:t>
            </a:r>
            <a:endParaRPr sz="1200">
              <a:solidFill>
                <a:srgbClr val="212529"/>
              </a:solidFill>
              <a:highlight>
                <a:srgbClr val="FFFFFF"/>
              </a:highlight>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 sz="1200">
                <a:solidFill>
                  <a:srgbClr val="212529"/>
                </a:solidFill>
                <a:highlight>
                  <a:srgbClr val="FFFFFF"/>
                </a:highlight>
                <a:latin typeface="Roboto"/>
                <a:ea typeface="Roboto"/>
                <a:cs typeface="Roboto"/>
                <a:sym typeface="Roboto"/>
              </a:rPr>
              <a:t>what model, features, performance</a:t>
            </a:r>
            <a:endParaRPr sz="1200">
              <a:solidFill>
                <a:srgbClr val="212529"/>
              </a:solidFill>
              <a:highlight>
                <a:srgbClr val="FFFFFF"/>
              </a:highlight>
              <a:latin typeface="Roboto"/>
              <a:ea typeface="Roboto"/>
              <a:cs typeface="Roboto"/>
              <a:sym typeface="Roboto"/>
            </a:endParaRPr>
          </a:p>
          <a:p>
            <a:pPr indent="0" lvl="0" marL="0" rtl="0" algn="l">
              <a:spcBef>
                <a:spcPts val="0"/>
              </a:spcBef>
              <a:spcAft>
                <a:spcPts val="0"/>
              </a:spcAft>
              <a:buNone/>
            </a:pPr>
            <a:r>
              <a:t/>
            </a:r>
            <a:endParaRPr/>
          </a:p>
          <a:p>
            <a:pPr indent="0" lvl="0" marL="0" rtl="0" algn="l">
              <a:spcBef>
                <a:spcPts val="0"/>
              </a:spcBef>
              <a:spcAft>
                <a:spcPts val="0"/>
              </a:spcAft>
              <a:buNone/>
            </a:pPr>
            <a:r>
              <a:rPr lang="en"/>
              <a:t>Go back to the 2nd slide, How about the accuracy of the samples with few reviews &lt; 20 reviews, how about the accuracy of the samples with more reviews</a:t>
            </a:r>
            <a:endParaRPr/>
          </a:p>
          <a:p>
            <a:pPr indent="0" lvl="0" marL="0" rtl="0" algn="l">
              <a:spcBef>
                <a:spcPts val="0"/>
              </a:spcBef>
              <a:spcAft>
                <a:spcPts val="0"/>
              </a:spcAft>
              <a:buNone/>
            </a:pPr>
            <a:r>
              <a:t/>
            </a:r>
            <a:endParaRPr/>
          </a:p>
          <a:p>
            <a:pPr indent="0" lvl="0" marL="0" rtl="0" algn="l">
              <a:spcBef>
                <a:spcPts val="0"/>
              </a:spcBef>
              <a:spcAft>
                <a:spcPts val="0"/>
              </a:spcAft>
              <a:buNone/>
            </a:pPr>
            <a:r>
              <a:rPr lang="en" sz="1200">
                <a:solidFill>
                  <a:srgbClr val="212529"/>
                </a:solidFill>
                <a:highlight>
                  <a:srgbClr val="FFFFFF"/>
                </a:highlight>
                <a:latin typeface="Roboto"/>
                <a:ea typeface="Roboto"/>
                <a:cs typeface="Roboto"/>
                <a:sym typeface="Roboto"/>
              </a:rPr>
              <a:t>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g8110368e5c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8" name="Google Shape;468;g8110368e5c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212529"/>
                </a:solidFill>
                <a:highlight>
                  <a:srgbClr val="FFFFFF"/>
                </a:highlight>
                <a:latin typeface="Roboto"/>
                <a:ea typeface="Roboto"/>
                <a:cs typeface="Roboto"/>
                <a:sym typeface="Roboto"/>
              </a:rPr>
              <a:t>Due to the skewed data, we used weighted mode of the svm model, it will automatically adjust weights inversely proportional to class frequencies in the input data</a:t>
            </a:r>
            <a:endParaRPr sz="1200">
              <a:solidFill>
                <a:srgbClr val="212529"/>
              </a:solidFill>
              <a:highlight>
                <a:srgbClr val="FFFFFF"/>
              </a:highlight>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 sz="1200">
                <a:solidFill>
                  <a:srgbClr val="212529"/>
                </a:solidFill>
                <a:highlight>
                  <a:srgbClr val="FFFFFF"/>
                </a:highlight>
                <a:latin typeface="Roboto"/>
                <a:ea typeface="Roboto"/>
                <a:cs typeface="Roboto"/>
                <a:sym typeface="Roboto"/>
              </a:rPr>
              <a:t>The rates that correctly predicted are all higher than 80%</a:t>
            </a:r>
            <a:endParaRPr sz="1200">
              <a:solidFill>
                <a:srgbClr val="212529"/>
              </a:solidFill>
              <a:highlight>
                <a:srgbClr val="FFFFFF"/>
              </a:highlight>
              <a:latin typeface="Roboto"/>
              <a:ea typeface="Roboto"/>
              <a:cs typeface="Roboto"/>
              <a:sym typeface="Roboto"/>
            </a:endParaRPr>
          </a:p>
          <a:p>
            <a:pPr indent="0" lvl="0" marL="0" rtl="0" algn="l">
              <a:spcBef>
                <a:spcPts val="0"/>
              </a:spcBef>
              <a:spcAft>
                <a:spcPts val="0"/>
              </a:spcAft>
              <a:buNone/>
            </a:pPr>
            <a:r>
              <a:t/>
            </a:r>
            <a:endParaRPr/>
          </a:p>
          <a:p>
            <a:pPr indent="0" lvl="0" marL="0" rtl="0" algn="l">
              <a:spcBef>
                <a:spcPts val="0"/>
              </a:spcBef>
              <a:spcAft>
                <a:spcPts val="0"/>
              </a:spcAft>
              <a:buNone/>
            </a:pPr>
            <a:r>
              <a:rPr lang="en"/>
              <a:t>Go back to the 2nd slide, How about the accuracy of the samples with few reviews &lt; 20 reviews, how about the accuracy of the samples with more reviews</a:t>
            </a:r>
            <a:endParaRPr/>
          </a:p>
          <a:p>
            <a:pPr indent="0" lvl="0" marL="0" rtl="0" algn="l">
              <a:spcBef>
                <a:spcPts val="0"/>
              </a:spcBef>
              <a:spcAft>
                <a:spcPts val="0"/>
              </a:spcAft>
              <a:buNone/>
            </a:pPr>
            <a:r>
              <a:t/>
            </a:r>
            <a:endParaRPr/>
          </a:p>
          <a:p>
            <a:pPr indent="0" lvl="0" marL="0" rtl="0" algn="l">
              <a:spcBef>
                <a:spcPts val="0"/>
              </a:spcBef>
              <a:spcAft>
                <a:spcPts val="0"/>
              </a:spcAft>
              <a:buNone/>
            </a:pPr>
            <a:r>
              <a:rPr lang="en" sz="1200">
                <a:solidFill>
                  <a:srgbClr val="212529"/>
                </a:solidFill>
                <a:highlight>
                  <a:srgbClr val="FFFFFF"/>
                </a:highlight>
                <a:latin typeface="Roboto"/>
                <a:ea typeface="Roboto"/>
                <a:cs typeface="Roboto"/>
                <a:sym typeface="Roboto"/>
              </a:rPr>
              <a:t>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g7d9b848c99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7" name="Google Shape;487;g7d9b848c99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Go back to the problem, most examples have few reviews, To prove this model works for samples with few reviews</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g7d9b848c99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8" name="Google Shape;498;g7d9b848c99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Go back to the problem, most examples have few reviews, To prove this model works for samples with few reviews</a:t>
            </a:r>
            <a:endParaRPr/>
          </a:p>
          <a:p>
            <a:pPr indent="0" lvl="0" marL="0" rtl="0" algn="l">
              <a:spcBef>
                <a:spcPts val="0"/>
              </a:spcBef>
              <a:spcAft>
                <a:spcPts val="0"/>
              </a:spcAft>
              <a:buNone/>
            </a:pPr>
            <a:r>
              <a:rPr lang="en"/>
              <a:t>SVM better, SVM better for high dimension, more features</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 name="Shape 510"/>
        <p:cNvGrpSpPr/>
        <p:nvPr/>
      </p:nvGrpSpPr>
      <p:grpSpPr>
        <a:xfrm>
          <a:off x="0" y="0"/>
          <a:ext cx="0" cy="0"/>
          <a:chOff x="0" y="0"/>
          <a:chExt cx="0" cy="0"/>
        </a:xfrm>
      </p:grpSpPr>
      <p:sp>
        <p:nvSpPr>
          <p:cNvPr id="511" name="Google Shape;511;g7d9b848c99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2" name="Google Shape;512;g7d9b848c99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212529"/>
                </a:solidFill>
                <a:highlight>
                  <a:srgbClr val="FFFFFF"/>
                </a:highlight>
                <a:latin typeface="Roboto"/>
                <a:ea typeface="Roboto"/>
                <a:cs typeface="Roboto"/>
                <a:sym typeface="Roboto"/>
              </a:rPr>
              <a:t>Due to the skewed data, we used weighted mode of the svm model, it will automatically adjust weights inversely proportional to class frequencies in the input data</a:t>
            </a:r>
            <a:endParaRPr sz="1200">
              <a:solidFill>
                <a:srgbClr val="212529"/>
              </a:solidFill>
              <a:highlight>
                <a:srgbClr val="FFFFFF"/>
              </a:highlight>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 sz="1200">
                <a:solidFill>
                  <a:srgbClr val="212529"/>
                </a:solidFill>
                <a:highlight>
                  <a:srgbClr val="FFFFFF"/>
                </a:highlight>
                <a:latin typeface="Roboto"/>
                <a:ea typeface="Roboto"/>
                <a:cs typeface="Roboto"/>
                <a:sym typeface="Roboto"/>
              </a:rPr>
              <a:t>The rates that correctly predicted are all higher than 80%</a:t>
            </a:r>
            <a:endParaRPr sz="1200">
              <a:solidFill>
                <a:srgbClr val="212529"/>
              </a:solidFill>
              <a:highlight>
                <a:srgbClr val="FFFFFF"/>
              </a:highlight>
              <a:latin typeface="Roboto"/>
              <a:ea typeface="Roboto"/>
              <a:cs typeface="Roboto"/>
              <a:sym typeface="Roboto"/>
            </a:endParaRPr>
          </a:p>
          <a:p>
            <a:pPr indent="0" lvl="0" marL="0" rtl="0" algn="l">
              <a:spcBef>
                <a:spcPts val="0"/>
              </a:spcBef>
              <a:spcAft>
                <a:spcPts val="0"/>
              </a:spcAft>
              <a:buNone/>
            </a:pPr>
            <a:r>
              <a:t/>
            </a:r>
            <a:endParaRPr/>
          </a:p>
          <a:p>
            <a:pPr indent="0" lvl="0" marL="0" rtl="0" algn="l">
              <a:spcBef>
                <a:spcPts val="0"/>
              </a:spcBef>
              <a:spcAft>
                <a:spcPts val="0"/>
              </a:spcAft>
              <a:buNone/>
            </a:pPr>
            <a:r>
              <a:rPr lang="en"/>
              <a:t>Go back to the 2nd slide, How about the accuracy of the samples with few reviews &lt; 20 reviews, how about the accuracy of the samples with more reviews</a:t>
            </a:r>
            <a:endParaRPr/>
          </a:p>
          <a:p>
            <a:pPr indent="0" lvl="0" marL="0" rtl="0" algn="l">
              <a:spcBef>
                <a:spcPts val="0"/>
              </a:spcBef>
              <a:spcAft>
                <a:spcPts val="0"/>
              </a:spcAft>
              <a:buNone/>
            </a:pPr>
            <a:r>
              <a:t/>
            </a:r>
            <a:endParaRPr/>
          </a:p>
          <a:p>
            <a:pPr indent="0" lvl="0" marL="0" rtl="0" algn="l">
              <a:spcBef>
                <a:spcPts val="0"/>
              </a:spcBef>
              <a:spcAft>
                <a:spcPts val="0"/>
              </a:spcAft>
              <a:buNone/>
            </a:pPr>
            <a:r>
              <a:rPr lang="en" sz="1200">
                <a:solidFill>
                  <a:srgbClr val="212529"/>
                </a:solidFill>
                <a:highlight>
                  <a:srgbClr val="FFFFFF"/>
                </a:highlight>
                <a:latin typeface="Roboto"/>
                <a:ea typeface="Roboto"/>
                <a:cs typeface="Roboto"/>
                <a:sym typeface="Roboto"/>
              </a:rPr>
              <a:t>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 name="Shape 529"/>
        <p:cNvGrpSpPr/>
        <p:nvPr/>
      </p:nvGrpSpPr>
      <p:grpSpPr>
        <a:xfrm>
          <a:off x="0" y="0"/>
          <a:ext cx="0" cy="0"/>
          <a:chOff x="0" y="0"/>
          <a:chExt cx="0" cy="0"/>
        </a:xfrm>
      </p:grpSpPr>
      <p:sp>
        <p:nvSpPr>
          <p:cNvPr id="530" name="Google Shape;530;g8110368e5c_1_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1" name="Google Shape;531;g8110368e5c_1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9" name="Shape 549"/>
        <p:cNvGrpSpPr/>
        <p:nvPr/>
      </p:nvGrpSpPr>
      <p:grpSpPr>
        <a:xfrm>
          <a:off x="0" y="0"/>
          <a:ext cx="0" cy="0"/>
          <a:chOff x="0" y="0"/>
          <a:chExt cx="0" cy="0"/>
        </a:xfrm>
      </p:grpSpPr>
      <p:sp>
        <p:nvSpPr>
          <p:cNvPr id="550" name="Google Shape;550;g8110368e5c_1_1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1" name="Google Shape;551;g8110368e5c_1_1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5" name="Shape 555"/>
        <p:cNvGrpSpPr/>
        <p:nvPr/>
      </p:nvGrpSpPr>
      <p:grpSpPr>
        <a:xfrm>
          <a:off x="0" y="0"/>
          <a:ext cx="0" cy="0"/>
          <a:chOff x="0" y="0"/>
          <a:chExt cx="0" cy="0"/>
        </a:xfrm>
      </p:grpSpPr>
      <p:sp>
        <p:nvSpPr>
          <p:cNvPr id="556" name="Google Shape;556;g8110368e5c_1_1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7" name="Google Shape;557;g8110368e5c_1_1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Georgia"/>
                <a:ea typeface="Georgia"/>
                <a:cs typeface="Georgia"/>
                <a:sym typeface="Georgia"/>
              </a:rPr>
              <a:t>Since every document is different in length, it is possible that a term would appear much more times in long documents than shorter ones. Thus, the term frequency is often divided by the document length (aka. the total number of terms in the document) as a way of normalization</a:t>
            </a:r>
            <a:endParaRPr>
              <a:latin typeface="Georgia"/>
              <a:ea typeface="Georgia"/>
              <a:cs typeface="Georgia"/>
              <a:sym typeface="Georgia"/>
            </a:endParaRPr>
          </a:p>
          <a:p>
            <a:pPr indent="0" lvl="0" marL="0" rtl="0" algn="l">
              <a:spcBef>
                <a:spcPts val="0"/>
              </a:spcBef>
              <a:spcAft>
                <a:spcPts val="0"/>
              </a:spcAft>
              <a:buNone/>
            </a:pPr>
            <a:r>
              <a:t/>
            </a:r>
            <a:endParaRPr>
              <a:latin typeface="Georgia"/>
              <a:ea typeface="Georgia"/>
              <a:cs typeface="Georgia"/>
              <a:sym typeface="Georgia"/>
            </a:endParaRPr>
          </a:p>
          <a:p>
            <a:pPr indent="0" lvl="0" marL="0" rtl="0" algn="l">
              <a:spcBef>
                <a:spcPts val="0"/>
              </a:spcBef>
              <a:spcAft>
                <a:spcPts val="0"/>
              </a:spcAft>
              <a:buNone/>
            </a:pPr>
            <a:r>
              <a:rPr lang="en">
                <a:latin typeface="Georgia"/>
                <a:ea typeface="Georgia"/>
                <a:cs typeface="Georgia"/>
                <a:sym typeface="Georgia"/>
              </a:rPr>
              <a:t>However it is known that certain terms, such as "is", "of", and "that", may appear a lot of times but have little importance. Thus we need to weigh down the frequent terms while scale up the rare ones,</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8110368e5c_1_3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8110368e5c_1_3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rPr>
              <a:t>This is my web app Podcast Prophet. To use it we need to input the pink of the podcast. Then hit submit. And it will show the predicted rating level, the sentiment analysis result, and the suggestions to the podcast based on the sentiment analysis.</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3" name="Shape 573"/>
        <p:cNvGrpSpPr/>
        <p:nvPr/>
      </p:nvGrpSpPr>
      <p:grpSpPr>
        <a:xfrm>
          <a:off x="0" y="0"/>
          <a:ext cx="0" cy="0"/>
          <a:chOff x="0" y="0"/>
          <a:chExt cx="0" cy="0"/>
        </a:xfrm>
      </p:grpSpPr>
      <p:sp>
        <p:nvSpPr>
          <p:cNvPr id="574" name="Google Shape;574;g8110368e5c_1_2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5" name="Google Shape;575;g8110368e5c_1_2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0" name="Shape 580"/>
        <p:cNvGrpSpPr/>
        <p:nvPr/>
      </p:nvGrpSpPr>
      <p:grpSpPr>
        <a:xfrm>
          <a:off x="0" y="0"/>
          <a:ext cx="0" cy="0"/>
          <a:chOff x="0" y="0"/>
          <a:chExt cx="0" cy="0"/>
        </a:xfrm>
      </p:grpSpPr>
      <p:sp>
        <p:nvSpPr>
          <p:cNvPr id="581" name="Google Shape;581;g7dc0dfcd74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2" name="Google Shape;582;g7dc0dfcd74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4" name="Shape 584"/>
        <p:cNvGrpSpPr/>
        <p:nvPr/>
      </p:nvGrpSpPr>
      <p:grpSpPr>
        <a:xfrm>
          <a:off x="0" y="0"/>
          <a:ext cx="0" cy="0"/>
          <a:chOff x="0" y="0"/>
          <a:chExt cx="0" cy="0"/>
        </a:xfrm>
      </p:grpSpPr>
      <p:sp>
        <p:nvSpPr>
          <p:cNvPr id="585" name="Google Shape;585;g7c8f8e99aa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6" name="Google Shape;586;g7c8f8e99aa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why focus on the fitness</a:t>
            </a:r>
            <a:endParaRPr/>
          </a:p>
          <a:p>
            <a:pPr indent="0" lvl="0" marL="0" rtl="0" algn="l">
              <a:spcBef>
                <a:spcPts val="0"/>
              </a:spcBef>
              <a:spcAft>
                <a:spcPts val="0"/>
              </a:spcAft>
              <a:buNone/>
            </a:pPr>
            <a:r>
              <a:rPr lang="en"/>
              <a:t>A lot of podcast doesn't have reviews</a:t>
            </a:r>
            <a:endParaRPr/>
          </a:p>
          <a:p>
            <a:pPr indent="0" lvl="0" marL="0" rtl="0" algn="l">
              <a:spcBef>
                <a:spcPts val="0"/>
              </a:spcBef>
              <a:spcAft>
                <a:spcPts val="0"/>
              </a:spcAft>
              <a:buNone/>
            </a:pPr>
            <a:r>
              <a:rPr lang="en"/>
              <a:t>and even have reviews and ratings, will the ratings in the future, and how to improve the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0" name="Shape 600"/>
        <p:cNvGrpSpPr/>
        <p:nvPr/>
      </p:nvGrpSpPr>
      <p:grpSpPr>
        <a:xfrm>
          <a:off x="0" y="0"/>
          <a:ext cx="0" cy="0"/>
          <a:chOff x="0" y="0"/>
          <a:chExt cx="0" cy="0"/>
        </a:xfrm>
      </p:grpSpPr>
      <p:sp>
        <p:nvSpPr>
          <p:cNvPr id="601" name="Google Shape;601;g7d20b0b176_2_2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2" name="Google Shape;602;g7d20b0b176_2_2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6" name="Shape 606"/>
        <p:cNvGrpSpPr/>
        <p:nvPr/>
      </p:nvGrpSpPr>
      <p:grpSpPr>
        <a:xfrm>
          <a:off x="0" y="0"/>
          <a:ext cx="0" cy="0"/>
          <a:chOff x="0" y="0"/>
          <a:chExt cx="0" cy="0"/>
        </a:xfrm>
      </p:grpSpPr>
      <p:sp>
        <p:nvSpPr>
          <p:cNvPr id="607" name="Google Shape;607;g7c8f8e99aa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8" name="Google Shape;608;g7c8f8e99aa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2" name="Shape 612"/>
        <p:cNvGrpSpPr/>
        <p:nvPr/>
      </p:nvGrpSpPr>
      <p:grpSpPr>
        <a:xfrm>
          <a:off x="0" y="0"/>
          <a:ext cx="0" cy="0"/>
          <a:chOff x="0" y="0"/>
          <a:chExt cx="0" cy="0"/>
        </a:xfrm>
      </p:grpSpPr>
      <p:sp>
        <p:nvSpPr>
          <p:cNvPr id="613" name="Google Shape;613;g7d20b0b176_2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4" name="Google Shape;614;g7d20b0b176_2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3" name="Shape 633"/>
        <p:cNvGrpSpPr/>
        <p:nvPr/>
      </p:nvGrpSpPr>
      <p:grpSpPr>
        <a:xfrm>
          <a:off x="0" y="0"/>
          <a:ext cx="0" cy="0"/>
          <a:chOff x="0" y="0"/>
          <a:chExt cx="0" cy="0"/>
        </a:xfrm>
      </p:grpSpPr>
      <p:sp>
        <p:nvSpPr>
          <p:cNvPr id="634" name="Google Shape;634;g7d20b0b176_2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5" name="Google Shape;635;g7d20b0b176_2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333333"/>
                </a:solidFill>
                <a:highlight>
                  <a:srgbClr val="F7F7F7"/>
                </a:highlight>
              </a:rPr>
              <a:t>I inspect the reviews, and find out that they could be categorized into four main categories, infromation, emotion, advertisement, audio</a:t>
            </a:r>
            <a:endParaRPr>
              <a:solidFill>
                <a:srgbClr val="333333"/>
              </a:solidFill>
              <a:highlight>
                <a:srgbClr val="F7F7F7"/>
              </a:highlight>
            </a:endParaRPr>
          </a:p>
          <a:p>
            <a:pPr indent="0" lvl="0" marL="0" rtl="0" algn="l">
              <a:spcBef>
                <a:spcPts val="0"/>
              </a:spcBef>
              <a:spcAft>
                <a:spcPts val="0"/>
              </a:spcAft>
              <a:buNone/>
            </a:pPr>
            <a:r>
              <a:rPr lang="en">
                <a:solidFill>
                  <a:srgbClr val="333333"/>
                </a:solidFill>
                <a:highlight>
                  <a:srgbClr val="F7F7F7"/>
                </a:highlight>
              </a:rPr>
              <a:t>For each category, I used the related words website to find related words, this site uses pretrained </a:t>
            </a:r>
            <a:r>
              <a:rPr lang="en">
                <a:solidFill>
                  <a:srgbClr val="1B72BF"/>
                </a:solidFill>
                <a:highlight>
                  <a:srgbClr val="F7F7F7"/>
                </a:highlight>
                <a:uFill>
                  <a:noFill/>
                </a:uFill>
                <a:hlinkClick r:id="rId2">
                  <a:extLst>
                    <a:ext uri="{A12FA001-AC4F-418D-AE19-62706E023703}">
                      <ahyp:hlinkClr val="tx"/>
                    </a:ext>
                  </a:extLst>
                </a:hlinkClick>
              </a:rPr>
              <a:t>word embedding</a:t>
            </a:r>
            <a:r>
              <a:rPr lang="en">
                <a:solidFill>
                  <a:srgbClr val="333333"/>
                </a:solidFill>
                <a:highlight>
                  <a:srgbClr val="F7F7F7"/>
                </a:highlight>
              </a:rPr>
              <a:t> to find related words.</a:t>
            </a:r>
            <a:endParaRPr>
              <a:solidFill>
                <a:srgbClr val="333333"/>
              </a:solidFill>
              <a:highlight>
                <a:srgbClr val="F7F7F7"/>
              </a:highlight>
            </a:endParaRPr>
          </a:p>
          <a:p>
            <a:pPr indent="0" lvl="0" marL="0" rtl="0" algn="l">
              <a:spcBef>
                <a:spcPts val="0"/>
              </a:spcBef>
              <a:spcAft>
                <a:spcPts val="0"/>
              </a:spcAft>
              <a:buNone/>
            </a:pPr>
            <a:r>
              <a:t/>
            </a:r>
            <a:endParaRPr>
              <a:solidFill>
                <a:srgbClr val="333333"/>
              </a:solidFill>
              <a:highlight>
                <a:srgbClr val="F7F7F7"/>
              </a:highlight>
            </a:endParaRPr>
          </a:p>
          <a:p>
            <a:pPr indent="0" lvl="0" marL="0" rtl="0" algn="l">
              <a:spcBef>
                <a:spcPts val="0"/>
              </a:spcBef>
              <a:spcAft>
                <a:spcPts val="0"/>
              </a:spcAft>
              <a:buNone/>
            </a:pPr>
            <a:r>
              <a:t/>
            </a:r>
            <a:endParaRPr>
              <a:solidFill>
                <a:srgbClr val="333333"/>
              </a:solidFill>
              <a:highlight>
                <a:srgbClr val="F7F7F7"/>
              </a:highlight>
            </a:endParaRPr>
          </a:p>
          <a:p>
            <a:pPr indent="0" lvl="0" marL="0" rtl="0" algn="l">
              <a:spcBef>
                <a:spcPts val="0"/>
              </a:spcBef>
              <a:spcAft>
                <a:spcPts val="0"/>
              </a:spcAft>
              <a:buNone/>
            </a:pPr>
            <a:r>
              <a:rPr lang="en"/>
              <a:t>topic modeling</a:t>
            </a:r>
            <a:endParaRPr/>
          </a:p>
          <a:p>
            <a:pPr indent="0" lvl="0" marL="0" rtl="0" algn="l">
              <a:spcBef>
                <a:spcPts val="0"/>
              </a:spcBef>
              <a:spcAft>
                <a:spcPts val="0"/>
              </a:spcAft>
              <a:buNone/>
            </a:pPr>
            <a:r>
              <a:rPr lang="en"/>
              <a:t>no category related to fitness</a:t>
            </a:r>
            <a:endParaRPr/>
          </a:p>
          <a:p>
            <a:pPr indent="0" lvl="0" marL="0" rtl="0" algn="l">
              <a:spcBef>
                <a:spcPts val="0"/>
              </a:spcBef>
              <a:spcAft>
                <a:spcPts val="0"/>
              </a:spcAft>
              <a:buNone/>
            </a:pPr>
            <a:r>
              <a:rPr lang="en"/>
              <a:t>what pretrained word embedding model, word2vec</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1" name="Shape 651"/>
        <p:cNvGrpSpPr/>
        <p:nvPr/>
      </p:nvGrpSpPr>
      <p:grpSpPr>
        <a:xfrm>
          <a:off x="0" y="0"/>
          <a:ext cx="0" cy="0"/>
          <a:chOff x="0" y="0"/>
          <a:chExt cx="0" cy="0"/>
        </a:xfrm>
      </p:grpSpPr>
      <p:sp>
        <p:nvSpPr>
          <p:cNvPr id="652" name="Google Shape;652;g6ea8df2b30_1_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3" name="Google Shape;653;g6ea8df2b30_1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333333"/>
                </a:solidFill>
                <a:highlight>
                  <a:srgbClr val="F7F7F7"/>
                </a:highlight>
              </a:rPr>
              <a:t>uses </a:t>
            </a:r>
            <a:r>
              <a:rPr lang="en">
                <a:solidFill>
                  <a:srgbClr val="1B72BF"/>
                </a:solidFill>
                <a:highlight>
                  <a:srgbClr val="F7F7F7"/>
                </a:highlight>
                <a:uFill>
                  <a:noFill/>
                </a:uFill>
                <a:hlinkClick r:id="rId2">
                  <a:extLst>
                    <a:ext uri="{A12FA001-AC4F-418D-AE19-62706E023703}">
                      <ahyp:hlinkClr val="tx"/>
                    </a:ext>
                  </a:extLst>
                </a:hlinkClick>
              </a:rPr>
              <a:t>word embedding</a:t>
            </a:r>
            <a:r>
              <a:rPr lang="en">
                <a:solidFill>
                  <a:srgbClr val="333333"/>
                </a:solidFill>
                <a:highlight>
                  <a:srgbClr val="F7F7F7"/>
                </a:highlight>
              </a:rPr>
              <a:t> to convert words into many dimensional vectors which represent their meanings. The vectors of the words in your query are compared to a huge database of of pre-computed vectors to find similar words.</a:t>
            </a:r>
            <a:endParaRPr/>
          </a:p>
          <a:p>
            <a:pPr indent="0" lvl="0" marL="0" rtl="0" algn="l">
              <a:spcBef>
                <a:spcPts val="0"/>
              </a:spcBef>
              <a:spcAft>
                <a:spcPts val="0"/>
              </a:spcAft>
              <a:buNone/>
            </a:pPr>
            <a:r>
              <a:rPr lang="en"/>
              <a:t>topic modeling</a:t>
            </a:r>
            <a:endParaRPr/>
          </a:p>
          <a:p>
            <a:pPr indent="0" lvl="0" marL="0" rtl="0" algn="l">
              <a:spcBef>
                <a:spcPts val="0"/>
              </a:spcBef>
              <a:spcAft>
                <a:spcPts val="0"/>
              </a:spcAft>
              <a:buNone/>
            </a:pPr>
            <a:r>
              <a:rPr lang="en"/>
              <a:t>no category related to fitness</a:t>
            </a:r>
            <a:endParaRPr/>
          </a:p>
          <a:p>
            <a:pPr indent="0" lvl="0" marL="0" rtl="0" algn="l">
              <a:spcBef>
                <a:spcPts val="0"/>
              </a:spcBef>
              <a:spcAft>
                <a:spcPts val="0"/>
              </a:spcAft>
              <a:buNone/>
            </a:pPr>
            <a:r>
              <a:rPr lang="en"/>
              <a:t>different color of each category, split ONE review into sentences</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0" name="Shape 690"/>
        <p:cNvGrpSpPr/>
        <p:nvPr/>
      </p:nvGrpSpPr>
      <p:grpSpPr>
        <a:xfrm>
          <a:off x="0" y="0"/>
          <a:ext cx="0" cy="0"/>
          <a:chOff x="0" y="0"/>
          <a:chExt cx="0" cy="0"/>
        </a:xfrm>
      </p:grpSpPr>
      <p:sp>
        <p:nvSpPr>
          <p:cNvPr id="691" name="Google Shape;691;g7d20b0b176_2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2" name="Google Shape;692;g7d20b0b176_2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present real scores</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0" name="Shape 710"/>
        <p:cNvGrpSpPr/>
        <p:nvPr/>
      </p:nvGrpSpPr>
      <p:grpSpPr>
        <a:xfrm>
          <a:off x="0" y="0"/>
          <a:ext cx="0" cy="0"/>
          <a:chOff x="0" y="0"/>
          <a:chExt cx="0" cy="0"/>
        </a:xfrm>
      </p:grpSpPr>
      <p:sp>
        <p:nvSpPr>
          <p:cNvPr id="711" name="Google Shape;711;g6ea8df2b30_1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2" name="Google Shape;712;g6ea8df2b30_1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present real scores</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7d20b0b176_2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7d20b0b176_2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en"/>
              <a:t>To develop this web app, I scraped podcasts data from iTunes, including the description and the review of the podcast.</a:t>
            </a:r>
            <a:endParaRPr/>
          </a:p>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0" name="Shape 730"/>
        <p:cNvGrpSpPr/>
        <p:nvPr/>
      </p:nvGrpSpPr>
      <p:grpSpPr>
        <a:xfrm>
          <a:off x="0" y="0"/>
          <a:ext cx="0" cy="0"/>
          <a:chOff x="0" y="0"/>
          <a:chExt cx="0" cy="0"/>
        </a:xfrm>
      </p:grpSpPr>
      <p:sp>
        <p:nvSpPr>
          <p:cNvPr id="731" name="Google Shape;731;g6ea8df2b30_1_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2" name="Google Shape;732;g6ea8df2b30_1_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Here are the splitted sentences from the last review, For each </a:t>
            </a:r>
            <a:r>
              <a:rPr lang="en">
                <a:solidFill>
                  <a:schemeClr val="dk1"/>
                </a:solidFill>
              </a:rPr>
              <a:t>sentence, after categorized into one of the 4 categories, I used the vaderSentiment to provide sentiment score for each sentence which forms the sentiment vector</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bolld the sentence, replace the information emotion witht  the score, this is positive score, this is negative score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assign each sentence the sentiment score</a:t>
            </a:r>
            <a:endParaRPr>
              <a:solidFill>
                <a:schemeClr val="dk1"/>
              </a:solidFill>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0" name="Shape 750"/>
        <p:cNvGrpSpPr/>
        <p:nvPr/>
      </p:nvGrpSpPr>
      <p:grpSpPr>
        <a:xfrm>
          <a:off x="0" y="0"/>
          <a:ext cx="0" cy="0"/>
          <a:chOff x="0" y="0"/>
          <a:chExt cx="0" cy="0"/>
        </a:xfrm>
      </p:grpSpPr>
      <p:sp>
        <p:nvSpPr>
          <p:cNvPr id="751" name="Google Shape;751;g7dc0dfcd74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2" name="Google Shape;752;g7dc0dfcd74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Here are the splitted sentences from the last review, For each sentence, after categorized into one of the 4 categories, I used the vaderSentiment to provide sentiment score for each sentence which forms the sentiment vector</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bolld the sentence, replace the information emotion witht  the score, this is positive score, this is negative score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assign each sentence the sentiment score</a:t>
            </a:r>
            <a:endParaRPr>
              <a:solidFill>
                <a:schemeClr val="dk1"/>
              </a:solidFill>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0" name="Shape 770"/>
        <p:cNvGrpSpPr/>
        <p:nvPr/>
      </p:nvGrpSpPr>
      <p:grpSpPr>
        <a:xfrm>
          <a:off x="0" y="0"/>
          <a:ext cx="0" cy="0"/>
          <a:chOff x="0" y="0"/>
          <a:chExt cx="0" cy="0"/>
        </a:xfrm>
      </p:grpSpPr>
      <p:sp>
        <p:nvSpPr>
          <p:cNvPr id="771" name="Google Shape;771;g6ea8df2b30_1_2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2" name="Google Shape;772;g6ea8df2b30_1_2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Go back to the problem, most examples have few reviews, To prove this model works for samples with few reviews</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2" name="Shape 782"/>
        <p:cNvGrpSpPr/>
        <p:nvPr/>
      </p:nvGrpSpPr>
      <p:grpSpPr>
        <a:xfrm>
          <a:off x="0" y="0"/>
          <a:ext cx="0" cy="0"/>
          <a:chOff x="0" y="0"/>
          <a:chExt cx="0" cy="0"/>
        </a:xfrm>
      </p:grpSpPr>
      <p:sp>
        <p:nvSpPr>
          <p:cNvPr id="783" name="Google Shape;783;g6ea8df2b30_1_3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4" name="Google Shape;784;g6ea8df2b30_1_3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reason leads to the low prediction rate of the low rating level is that, </a:t>
            </a:r>
            <a:r>
              <a:rPr lang="en" sz="1600">
                <a:solidFill>
                  <a:schemeClr val="dk1"/>
                </a:solidFill>
              </a:rPr>
              <a:t>Low rating level mainly distributes within the samples with &lt;= 2 reviews</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5" name="Shape 805"/>
        <p:cNvGrpSpPr/>
        <p:nvPr/>
      </p:nvGrpSpPr>
      <p:grpSpPr>
        <a:xfrm>
          <a:off x="0" y="0"/>
          <a:ext cx="0" cy="0"/>
          <a:chOff x="0" y="0"/>
          <a:chExt cx="0" cy="0"/>
        </a:xfrm>
      </p:grpSpPr>
      <p:sp>
        <p:nvSpPr>
          <p:cNvPr id="806" name="Google Shape;806;g7d754cb428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7" name="Google Shape;807;g7d754cb428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Go back to the problem, most examples have few reviews, To prove this model works for samples with few reviews</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8" name="Shape 818"/>
        <p:cNvGrpSpPr/>
        <p:nvPr/>
      </p:nvGrpSpPr>
      <p:grpSpPr>
        <a:xfrm>
          <a:off x="0" y="0"/>
          <a:ext cx="0" cy="0"/>
          <a:chOff x="0" y="0"/>
          <a:chExt cx="0" cy="0"/>
        </a:xfrm>
      </p:grpSpPr>
      <p:sp>
        <p:nvSpPr>
          <p:cNvPr id="819" name="Google Shape;819;g6ea8df2b30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0" name="Google Shape;820;g6ea8df2b30_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Due to the skewed dataset, I recategorize the </a:t>
            </a:r>
            <a:r>
              <a:rPr lang="en">
                <a:solidFill>
                  <a:schemeClr val="dk1"/>
                </a:solidFill>
              </a:rPr>
              <a:t>average ratings into low, fair, good, these three levels.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t>Here in this project, I categorize the average ratings into three levels, low fair and good. The reason is that normally, if people don't like the podcast or the podcast has serious problems, the ratings are tends to be as low as 1 to 2. If they like it, they are normally be rated to be 4 to 5 stars. So if the rating is about 3-4, they have the potential to improve.</a:t>
            </a:r>
            <a:endParaRPr/>
          </a:p>
          <a:p>
            <a:pPr indent="0" lvl="0" marL="0" rtl="0" algn="l">
              <a:spcBef>
                <a:spcPts val="0"/>
              </a:spcBef>
              <a:spcAft>
                <a:spcPts val="0"/>
              </a:spcAft>
              <a:buNone/>
            </a:pPr>
            <a:r>
              <a:rPr lang="en"/>
              <a:t>histogram</a:t>
            </a:r>
            <a:endParaRPr/>
          </a:p>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3" name="Shape 833"/>
        <p:cNvGrpSpPr/>
        <p:nvPr/>
      </p:nvGrpSpPr>
      <p:grpSpPr>
        <a:xfrm>
          <a:off x="0" y="0"/>
          <a:ext cx="0" cy="0"/>
          <a:chOff x="0" y="0"/>
          <a:chExt cx="0" cy="0"/>
        </a:xfrm>
      </p:grpSpPr>
      <p:sp>
        <p:nvSpPr>
          <p:cNvPr id="834" name="Google Shape;834;g7d9b848c99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5" name="Google Shape;835;g7d9b848c99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0" name="Shape 840"/>
        <p:cNvGrpSpPr/>
        <p:nvPr/>
      </p:nvGrpSpPr>
      <p:grpSpPr>
        <a:xfrm>
          <a:off x="0" y="0"/>
          <a:ext cx="0" cy="0"/>
          <a:chOff x="0" y="0"/>
          <a:chExt cx="0" cy="0"/>
        </a:xfrm>
      </p:grpSpPr>
      <p:sp>
        <p:nvSpPr>
          <p:cNvPr id="841" name="Google Shape;841;g7d9b848c99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2" name="Google Shape;842;g7d9b848c99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6ea8df2b30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6ea8df2b30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n"/>
              <a:t>Now let’s do some preprocessing to the text data. For the reviews, I split the reviews into sentences, and use the cosine similarity in Spacy to categorize each sentence in one of the four categories. The 4 categories are info, emotion, ad, audio</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Clr>
                <a:schemeClr val="dk1"/>
              </a:buClr>
              <a:buSzPts val="1100"/>
              <a:buFont typeface="Arial"/>
              <a:buNone/>
            </a:pPr>
            <a:r>
              <a:rPr lang="en" sz="1150">
                <a:solidFill>
                  <a:srgbClr val="242729"/>
                </a:solidFill>
                <a:highlight>
                  <a:srgbClr val="FFFFFF"/>
                </a:highlight>
              </a:rPr>
              <a:t>The </a:t>
            </a:r>
            <a:r>
              <a:rPr lang="en" sz="1150" u="sng">
                <a:solidFill>
                  <a:schemeClr val="hlink"/>
                </a:solidFill>
                <a:highlight>
                  <a:srgbClr val="FFFFFF"/>
                </a:highlight>
                <a:hlinkClick r:id="rId2"/>
              </a:rPr>
              <a:t>Spacy documentation</a:t>
            </a:r>
            <a:r>
              <a:rPr lang="en" sz="1150">
                <a:solidFill>
                  <a:srgbClr val="242729"/>
                </a:solidFill>
                <a:highlight>
                  <a:srgbClr val="FFFFFF"/>
                </a:highlight>
              </a:rPr>
              <a:t> for vector similarity explains the basic idea of it:</a:t>
            </a:r>
            <a:endParaRPr sz="1150">
              <a:solidFill>
                <a:srgbClr val="242729"/>
              </a:solidFill>
              <a:highlight>
                <a:srgbClr val="FFFFFF"/>
              </a:highlight>
            </a:endParaRPr>
          </a:p>
          <a:p>
            <a:pPr indent="0" lvl="0" marL="0" rtl="0" algn="l">
              <a:spcBef>
                <a:spcPts val="0"/>
              </a:spcBef>
              <a:spcAft>
                <a:spcPts val="0"/>
              </a:spcAft>
              <a:buNone/>
            </a:pPr>
            <a:r>
              <a:rPr lang="en" sz="1150">
                <a:solidFill>
                  <a:srgbClr val="242729"/>
                </a:solidFill>
                <a:highlight>
                  <a:srgbClr val="FFFFFF"/>
                </a:highlight>
              </a:rPr>
              <a:t>Each word has a vector representation, learned by contextual embeddings (</a:t>
            </a:r>
            <a:r>
              <a:rPr lang="en" sz="1150" u="sng">
                <a:solidFill>
                  <a:schemeClr val="hlink"/>
                </a:solidFill>
                <a:highlight>
                  <a:srgbClr val="FFFFFF"/>
                </a:highlight>
                <a:hlinkClick r:id="rId3"/>
              </a:rPr>
              <a:t>Word2Vec</a:t>
            </a:r>
            <a:r>
              <a:rPr lang="en" sz="1150">
                <a:solidFill>
                  <a:srgbClr val="242729"/>
                </a:solidFill>
                <a:highlight>
                  <a:srgbClr val="FFFFFF"/>
                </a:highlight>
              </a:rPr>
              <a:t>), which are trained on the corpora, as explained in the documentation.</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sz="1600">
                <a:solidFill>
                  <a:schemeClr val="hlink"/>
                </a:solidFill>
                <a:highlight>
                  <a:srgbClr val="E9FDF0"/>
                </a:highlight>
                <a:uFill>
                  <a:noFill/>
                </a:uFill>
                <a:latin typeface="Georgia"/>
                <a:ea typeface="Georgia"/>
                <a:cs typeface="Georgia"/>
                <a:sym typeface="Georgia"/>
                <a:hlinkClick r:id="rId4"/>
              </a:rPr>
              <a:t>VADER</a:t>
            </a:r>
            <a:r>
              <a:rPr lang="en" sz="1600">
                <a:solidFill>
                  <a:schemeClr val="dk1"/>
                </a:solidFill>
                <a:highlight>
                  <a:srgbClr val="E9FDF0"/>
                </a:highlight>
                <a:latin typeface="Georgia"/>
                <a:ea typeface="Georgia"/>
                <a:cs typeface="Georgia"/>
                <a:sym typeface="Georgia"/>
              </a:rPr>
              <a:t> (</a:t>
            </a:r>
            <a:r>
              <a:rPr b="1" lang="en" sz="1600">
                <a:solidFill>
                  <a:schemeClr val="dk1"/>
                </a:solidFill>
                <a:highlight>
                  <a:srgbClr val="E9FDF0"/>
                </a:highlight>
                <a:latin typeface="Georgia"/>
                <a:ea typeface="Georgia"/>
                <a:cs typeface="Georgia"/>
                <a:sym typeface="Georgia"/>
              </a:rPr>
              <a:t>Valence Aware Dictionary and sEntiment Reasoner</a:t>
            </a:r>
            <a:r>
              <a:rPr lang="en" sz="1600">
                <a:solidFill>
                  <a:schemeClr val="dk1"/>
                </a:solidFill>
                <a:highlight>
                  <a:srgbClr val="E9FDF0"/>
                </a:highlight>
                <a:latin typeface="Georgia"/>
                <a:ea typeface="Georgia"/>
                <a:cs typeface="Georgia"/>
                <a:sym typeface="Georgia"/>
              </a:rPr>
              <a:t>) is a lexicon and rule-based sentiment analysis tool that is</a:t>
            </a:r>
            <a:r>
              <a:rPr b="1" lang="en" sz="1600">
                <a:solidFill>
                  <a:schemeClr val="dk1"/>
                </a:solidFill>
                <a:highlight>
                  <a:srgbClr val="E9FDF0"/>
                </a:highlight>
                <a:latin typeface="Georgia"/>
                <a:ea typeface="Georgia"/>
                <a:cs typeface="Georgia"/>
                <a:sym typeface="Georgia"/>
              </a:rPr>
              <a:t> </a:t>
            </a:r>
            <a:r>
              <a:rPr b="1" i="1" lang="en" sz="1600">
                <a:solidFill>
                  <a:schemeClr val="dk1"/>
                </a:solidFill>
                <a:highlight>
                  <a:srgbClr val="E9FDF0"/>
                </a:highlight>
                <a:latin typeface="Georgia"/>
                <a:ea typeface="Georgia"/>
                <a:cs typeface="Georgia"/>
                <a:sym typeface="Georgia"/>
              </a:rPr>
              <a:t>specifically attuned to sentiments expressed in social media</a:t>
            </a:r>
            <a:r>
              <a:rPr lang="en" sz="1600">
                <a:solidFill>
                  <a:schemeClr val="dk1"/>
                </a:solidFill>
                <a:highlight>
                  <a:srgbClr val="E9FDF0"/>
                </a:highlight>
                <a:latin typeface="Georgia"/>
                <a:ea typeface="Georgia"/>
                <a:cs typeface="Georgia"/>
                <a:sym typeface="Georgia"/>
              </a:rPr>
              <a:t>.</a:t>
            </a:r>
            <a:r>
              <a:rPr lang="en" sz="1600">
                <a:solidFill>
                  <a:schemeClr val="dk1"/>
                </a:solidFill>
                <a:highlight>
                  <a:srgbClr val="FFFFFF"/>
                </a:highlight>
                <a:latin typeface="Georgia"/>
                <a:ea typeface="Georgia"/>
                <a:cs typeface="Georgia"/>
                <a:sym typeface="Georgia"/>
              </a:rPr>
              <a:t> VADER uses a combination of A </a:t>
            </a:r>
            <a:r>
              <a:rPr lang="en" sz="1600">
                <a:solidFill>
                  <a:schemeClr val="hlink"/>
                </a:solidFill>
                <a:highlight>
                  <a:srgbClr val="FFFFFF"/>
                </a:highlight>
                <a:uFill>
                  <a:noFill/>
                </a:uFill>
                <a:latin typeface="Georgia"/>
                <a:ea typeface="Georgia"/>
                <a:cs typeface="Georgia"/>
                <a:sym typeface="Georgia"/>
                <a:hlinkClick r:id="rId5"/>
              </a:rPr>
              <a:t>sentiment lexicon</a:t>
            </a:r>
            <a:r>
              <a:rPr lang="en" sz="1600">
                <a:solidFill>
                  <a:schemeClr val="dk1"/>
                </a:solidFill>
                <a:highlight>
                  <a:srgbClr val="FFFFFF"/>
                </a:highlight>
                <a:latin typeface="Georgia"/>
                <a:ea typeface="Georgia"/>
                <a:cs typeface="Georgia"/>
                <a:sym typeface="Georgia"/>
              </a:rPr>
              <a:t> is a list of lexical features (e.g., words) which are generally labelled according to their semantic orientation as either positive or negative.</a:t>
            </a:r>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6ea8df2b30_1_2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6ea8df2b30_1_2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n">
                <a:solidFill>
                  <a:srgbClr val="333333"/>
                </a:solidFill>
                <a:highlight>
                  <a:srgbClr val="F7F7F7"/>
                </a:highlight>
              </a:rPr>
              <a:t>Here are the split sentences from the last review. For each sentence, after categorized into one of the 4 categories. I</a:t>
            </a:r>
            <a:endParaRPr>
              <a:solidFill>
                <a:srgbClr val="333333"/>
              </a:solidFill>
              <a:highlight>
                <a:srgbClr val="F7F7F7"/>
              </a:highlight>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6ea8df2b30_1_2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6ea8df2b30_1_2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6ea8df2b30_1_2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6ea8df2b30_1_2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6ea8df2b30_1_2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6ea8df2b30_1_2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54" name="Shape 54"/>
        <p:cNvGrpSpPr/>
        <p:nvPr/>
      </p:nvGrpSpPr>
      <p:grpSpPr>
        <a:xfrm>
          <a:off x="0" y="0"/>
          <a:ext cx="0" cy="0"/>
          <a:chOff x="0" y="0"/>
          <a:chExt cx="0" cy="0"/>
        </a:xfrm>
      </p:grpSpPr>
      <p:sp>
        <p:nvSpPr>
          <p:cNvPr id="55" name="Google Shape;55;p14"/>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 name="Google Shape;56;p14"/>
          <p:cNvGrpSpPr/>
          <p:nvPr/>
        </p:nvGrpSpPr>
        <p:grpSpPr>
          <a:xfrm>
            <a:off x="830392" y="1191256"/>
            <a:ext cx="745763" cy="45826"/>
            <a:chOff x="4580561" y="2589004"/>
            <a:chExt cx="1064464" cy="25200"/>
          </a:xfrm>
        </p:grpSpPr>
        <p:sp>
          <p:nvSpPr>
            <p:cNvPr id="57" name="Google Shape;57;p1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1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14"/>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4200"/>
              <a:buNone/>
              <a:defRPr sz="4200">
                <a:solidFill>
                  <a:schemeClr val="dk2"/>
                </a:solidFill>
              </a:defRPr>
            </a:lvl1pPr>
            <a:lvl2pPr lvl="1" rtl="0">
              <a:spcBef>
                <a:spcPts val="0"/>
              </a:spcBef>
              <a:spcAft>
                <a:spcPts val="0"/>
              </a:spcAft>
              <a:buClr>
                <a:schemeClr val="dk2"/>
              </a:buClr>
              <a:buSzPts val="4200"/>
              <a:buNone/>
              <a:defRPr sz="4200">
                <a:solidFill>
                  <a:schemeClr val="dk2"/>
                </a:solidFill>
              </a:defRPr>
            </a:lvl2pPr>
            <a:lvl3pPr lvl="2" rtl="0">
              <a:spcBef>
                <a:spcPts val="0"/>
              </a:spcBef>
              <a:spcAft>
                <a:spcPts val="0"/>
              </a:spcAft>
              <a:buClr>
                <a:schemeClr val="dk2"/>
              </a:buClr>
              <a:buSzPts val="4200"/>
              <a:buNone/>
              <a:defRPr sz="4200">
                <a:solidFill>
                  <a:schemeClr val="dk2"/>
                </a:solidFill>
              </a:defRPr>
            </a:lvl3pPr>
            <a:lvl4pPr lvl="3" rtl="0">
              <a:spcBef>
                <a:spcPts val="0"/>
              </a:spcBef>
              <a:spcAft>
                <a:spcPts val="0"/>
              </a:spcAft>
              <a:buClr>
                <a:schemeClr val="dk2"/>
              </a:buClr>
              <a:buSzPts val="4200"/>
              <a:buNone/>
              <a:defRPr sz="4200">
                <a:solidFill>
                  <a:schemeClr val="dk2"/>
                </a:solidFill>
              </a:defRPr>
            </a:lvl4pPr>
            <a:lvl5pPr lvl="4" rtl="0">
              <a:spcBef>
                <a:spcPts val="0"/>
              </a:spcBef>
              <a:spcAft>
                <a:spcPts val="0"/>
              </a:spcAft>
              <a:buClr>
                <a:schemeClr val="dk2"/>
              </a:buClr>
              <a:buSzPts val="4200"/>
              <a:buNone/>
              <a:defRPr sz="4200">
                <a:solidFill>
                  <a:schemeClr val="dk2"/>
                </a:solidFill>
              </a:defRPr>
            </a:lvl5pPr>
            <a:lvl6pPr lvl="5" rtl="0">
              <a:spcBef>
                <a:spcPts val="0"/>
              </a:spcBef>
              <a:spcAft>
                <a:spcPts val="0"/>
              </a:spcAft>
              <a:buClr>
                <a:schemeClr val="dk2"/>
              </a:buClr>
              <a:buSzPts val="4200"/>
              <a:buNone/>
              <a:defRPr sz="4200">
                <a:solidFill>
                  <a:schemeClr val="dk2"/>
                </a:solidFill>
              </a:defRPr>
            </a:lvl6pPr>
            <a:lvl7pPr lvl="6" rtl="0">
              <a:spcBef>
                <a:spcPts val="0"/>
              </a:spcBef>
              <a:spcAft>
                <a:spcPts val="0"/>
              </a:spcAft>
              <a:buClr>
                <a:schemeClr val="dk2"/>
              </a:buClr>
              <a:buSzPts val="4200"/>
              <a:buNone/>
              <a:defRPr sz="4200">
                <a:solidFill>
                  <a:schemeClr val="dk2"/>
                </a:solidFill>
              </a:defRPr>
            </a:lvl7pPr>
            <a:lvl8pPr lvl="7" rtl="0">
              <a:spcBef>
                <a:spcPts val="0"/>
              </a:spcBef>
              <a:spcAft>
                <a:spcPts val="0"/>
              </a:spcAft>
              <a:buClr>
                <a:schemeClr val="dk2"/>
              </a:buClr>
              <a:buSzPts val="4200"/>
              <a:buNone/>
              <a:defRPr sz="4200">
                <a:solidFill>
                  <a:schemeClr val="dk2"/>
                </a:solidFill>
              </a:defRPr>
            </a:lvl8pPr>
            <a:lvl9pPr lvl="8" rtl="0">
              <a:spcBef>
                <a:spcPts val="0"/>
              </a:spcBef>
              <a:spcAft>
                <a:spcPts val="0"/>
              </a:spcAft>
              <a:buClr>
                <a:schemeClr val="dk2"/>
              </a:buClr>
              <a:buSzPts val="4200"/>
              <a:buNone/>
              <a:defRPr sz="4200">
                <a:solidFill>
                  <a:schemeClr val="dk2"/>
                </a:solidFill>
              </a:defRPr>
            </a:lvl9pPr>
          </a:lstStyle>
          <a:p/>
        </p:txBody>
      </p:sp>
      <p:sp>
        <p:nvSpPr>
          <p:cNvPr id="60" name="Google Shape;60;p14"/>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61" name="Google Shape;61;p1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62" name="Shape 62"/>
        <p:cNvGrpSpPr/>
        <p:nvPr/>
      </p:nvGrpSpPr>
      <p:grpSpPr>
        <a:xfrm>
          <a:off x="0" y="0"/>
          <a:ext cx="0" cy="0"/>
          <a:chOff x="0" y="0"/>
          <a:chExt cx="0" cy="0"/>
        </a:xfrm>
      </p:grpSpPr>
      <p:grpSp>
        <p:nvGrpSpPr>
          <p:cNvPr id="63" name="Google Shape;63;p15"/>
          <p:cNvGrpSpPr/>
          <p:nvPr/>
        </p:nvGrpSpPr>
        <p:grpSpPr>
          <a:xfrm>
            <a:off x="830392" y="1191256"/>
            <a:ext cx="745763" cy="45826"/>
            <a:chOff x="4580561" y="2589004"/>
            <a:chExt cx="1064464" cy="25200"/>
          </a:xfrm>
        </p:grpSpPr>
        <p:sp>
          <p:nvSpPr>
            <p:cNvPr id="64" name="Google Shape;64;p15"/>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15"/>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15"/>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67" name="Google Shape;67;p1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8" name="Shape 68"/>
        <p:cNvGrpSpPr/>
        <p:nvPr/>
      </p:nvGrpSpPr>
      <p:grpSpPr>
        <a:xfrm>
          <a:off x="0" y="0"/>
          <a:ext cx="0" cy="0"/>
          <a:chOff x="0" y="0"/>
          <a:chExt cx="0" cy="0"/>
        </a:xfrm>
      </p:grpSpPr>
      <p:sp>
        <p:nvSpPr>
          <p:cNvPr id="69" name="Google Shape;69;p1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 name="Google Shape;70;p16"/>
          <p:cNvGrpSpPr/>
          <p:nvPr/>
        </p:nvGrpSpPr>
        <p:grpSpPr>
          <a:xfrm>
            <a:off x="830392" y="1191256"/>
            <a:ext cx="745763" cy="45826"/>
            <a:chOff x="4580561" y="2589004"/>
            <a:chExt cx="1064464" cy="25200"/>
          </a:xfrm>
        </p:grpSpPr>
        <p:sp>
          <p:nvSpPr>
            <p:cNvPr id="71" name="Google Shape;71;p1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 name="Google Shape;73;p1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74" name="Google Shape;74;p1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75" name="Google Shape;75;p1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6" name="Shape 76"/>
        <p:cNvGrpSpPr/>
        <p:nvPr/>
      </p:nvGrpSpPr>
      <p:grpSpPr>
        <a:xfrm>
          <a:off x="0" y="0"/>
          <a:ext cx="0" cy="0"/>
          <a:chOff x="0" y="0"/>
          <a:chExt cx="0" cy="0"/>
        </a:xfrm>
      </p:grpSpPr>
      <p:sp>
        <p:nvSpPr>
          <p:cNvPr id="77" name="Google Shape;77;p1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 name="Google Shape;78;p17"/>
          <p:cNvGrpSpPr/>
          <p:nvPr/>
        </p:nvGrpSpPr>
        <p:grpSpPr>
          <a:xfrm>
            <a:off x="830392" y="1191256"/>
            <a:ext cx="745763" cy="45826"/>
            <a:chOff x="4580561" y="2589004"/>
            <a:chExt cx="1064464" cy="25200"/>
          </a:xfrm>
        </p:grpSpPr>
        <p:sp>
          <p:nvSpPr>
            <p:cNvPr id="79" name="Google Shape;79;p1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1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 name="Google Shape;81;p17"/>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82" name="Google Shape;82;p17"/>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83" name="Google Shape;83;p17"/>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84" name="Google Shape;84;p1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5" name="Shape 85"/>
        <p:cNvGrpSpPr/>
        <p:nvPr/>
      </p:nvGrpSpPr>
      <p:grpSpPr>
        <a:xfrm>
          <a:off x="0" y="0"/>
          <a:ext cx="0" cy="0"/>
          <a:chOff x="0" y="0"/>
          <a:chExt cx="0" cy="0"/>
        </a:xfrm>
      </p:grpSpPr>
      <p:sp>
        <p:nvSpPr>
          <p:cNvPr id="86" name="Google Shape;86;p18"/>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7" name="Google Shape;87;p18"/>
          <p:cNvGrpSpPr/>
          <p:nvPr/>
        </p:nvGrpSpPr>
        <p:grpSpPr>
          <a:xfrm>
            <a:off x="830392" y="1191256"/>
            <a:ext cx="745763" cy="45826"/>
            <a:chOff x="4580561" y="2589004"/>
            <a:chExt cx="1064464" cy="25200"/>
          </a:xfrm>
        </p:grpSpPr>
        <p:sp>
          <p:nvSpPr>
            <p:cNvPr id="88" name="Google Shape;88;p18"/>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18"/>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0" name="Google Shape;90;p18"/>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91" name="Google Shape;91;p1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92" name="Shape 92"/>
        <p:cNvGrpSpPr/>
        <p:nvPr/>
      </p:nvGrpSpPr>
      <p:grpSpPr>
        <a:xfrm>
          <a:off x="0" y="0"/>
          <a:ext cx="0" cy="0"/>
          <a:chOff x="0" y="0"/>
          <a:chExt cx="0" cy="0"/>
        </a:xfrm>
      </p:grpSpPr>
      <p:sp>
        <p:nvSpPr>
          <p:cNvPr id="93" name="Google Shape;93;p19"/>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4" name="Google Shape;94;p19"/>
          <p:cNvGrpSpPr/>
          <p:nvPr/>
        </p:nvGrpSpPr>
        <p:grpSpPr>
          <a:xfrm>
            <a:off x="830392" y="1191256"/>
            <a:ext cx="745763" cy="45826"/>
            <a:chOff x="4580561" y="2589004"/>
            <a:chExt cx="1064464" cy="25200"/>
          </a:xfrm>
        </p:grpSpPr>
        <p:sp>
          <p:nvSpPr>
            <p:cNvPr id="95" name="Google Shape;95;p1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1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7" name="Google Shape;97;p19"/>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98" name="Google Shape;98;p19"/>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99" name="Google Shape;99;p1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100" name="Shape 100"/>
        <p:cNvGrpSpPr/>
        <p:nvPr/>
      </p:nvGrpSpPr>
      <p:grpSpPr>
        <a:xfrm>
          <a:off x="0" y="0"/>
          <a:ext cx="0" cy="0"/>
          <a:chOff x="0" y="0"/>
          <a:chExt cx="0" cy="0"/>
        </a:xfrm>
      </p:grpSpPr>
      <p:grpSp>
        <p:nvGrpSpPr>
          <p:cNvPr id="101" name="Google Shape;101;p20"/>
          <p:cNvGrpSpPr/>
          <p:nvPr/>
        </p:nvGrpSpPr>
        <p:grpSpPr>
          <a:xfrm>
            <a:off x="830392" y="4169130"/>
            <a:ext cx="745763" cy="45826"/>
            <a:chOff x="4580561" y="2589004"/>
            <a:chExt cx="1064464" cy="25200"/>
          </a:xfrm>
        </p:grpSpPr>
        <p:sp>
          <p:nvSpPr>
            <p:cNvPr id="102" name="Google Shape;102;p20"/>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20"/>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4" name="Google Shape;104;p20"/>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05" name="Google Shape;105;p2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06" name="Shape 106"/>
        <p:cNvGrpSpPr/>
        <p:nvPr/>
      </p:nvGrpSpPr>
      <p:grpSpPr>
        <a:xfrm>
          <a:off x="0" y="0"/>
          <a:ext cx="0" cy="0"/>
          <a:chOff x="0" y="0"/>
          <a:chExt cx="0" cy="0"/>
        </a:xfrm>
      </p:grpSpPr>
      <p:sp>
        <p:nvSpPr>
          <p:cNvPr id="107" name="Google Shape;107;p21"/>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8" name="Google Shape;108;p21"/>
          <p:cNvGrpSpPr/>
          <p:nvPr/>
        </p:nvGrpSpPr>
        <p:grpSpPr>
          <a:xfrm>
            <a:off x="830392" y="1191256"/>
            <a:ext cx="745763" cy="45826"/>
            <a:chOff x="4580561" y="2589004"/>
            <a:chExt cx="1064464" cy="25200"/>
          </a:xfrm>
        </p:grpSpPr>
        <p:sp>
          <p:nvSpPr>
            <p:cNvPr id="109" name="Google Shape;109;p21"/>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21"/>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1" name="Google Shape;111;p21"/>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112" name="Google Shape;112;p21"/>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113" name="Google Shape;113;p21"/>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14" name="Google Shape;114;p2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15" name="Shape 115"/>
        <p:cNvGrpSpPr/>
        <p:nvPr/>
      </p:nvGrpSpPr>
      <p:grpSpPr>
        <a:xfrm>
          <a:off x="0" y="0"/>
          <a:ext cx="0" cy="0"/>
          <a:chOff x="0" y="0"/>
          <a:chExt cx="0" cy="0"/>
        </a:xfrm>
      </p:grpSpPr>
      <p:sp>
        <p:nvSpPr>
          <p:cNvPr id="116" name="Google Shape;116;p22"/>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300"/>
              <a:buNone/>
              <a:defRPr/>
            </a:lvl1pPr>
          </a:lstStyle>
          <a:p/>
        </p:txBody>
      </p:sp>
      <p:sp>
        <p:nvSpPr>
          <p:cNvPr id="117" name="Google Shape;117;p2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118" name="Shape 118"/>
        <p:cNvGrpSpPr/>
        <p:nvPr/>
      </p:nvGrpSpPr>
      <p:grpSpPr>
        <a:xfrm>
          <a:off x="0" y="0"/>
          <a:ext cx="0" cy="0"/>
          <a:chOff x="0" y="0"/>
          <a:chExt cx="0" cy="0"/>
        </a:xfrm>
      </p:grpSpPr>
      <p:grpSp>
        <p:nvGrpSpPr>
          <p:cNvPr id="119" name="Google Shape;119;p23"/>
          <p:cNvGrpSpPr/>
          <p:nvPr/>
        </p:nvGrpSpPr>
        <p:grpSpPr>
          <a:xfrm>
            <a:off x="830392" y="4169130"/>
            <a:ext cx="745763" cy="45826"/>
            <a:chOff x="4580561" y="2589004"/>
            <a:chExt cx="1064464" cy="25200"/>
          </a:xfrm>
        </p:grpSpPr>
        <p:sp>
          <p:nvSpPr>
            <p:cNvPr id="120" name="Google Shape;120;p2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2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 name="Google Shape;122;p23"/>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8000"/>
              <a:buNone/>
              <a:defRPr sz="8000">
                <a:solidFill>
                  <a:schemeClr val="lt1"/>
                </a:solidFill>
              </a:defRPr>
            </a:lvl1pPr>
            <a:lvl2pPr lvl="1" rtl="0">
              <a:spcBef>
                <a:spcPts val="0"/>
              </a:spcBef>
              <a:spcAft>
                <a:spcPts val="0"/>
              </a:spcAft>
              <a:buClr>
                <a:schemeClr val="lt1"/>
              </a:buClr>
              <a:buSzPts val="8000"/>
              <a:buNone/>
              <a:defRPr sz="8000">
                <a:solidFill>
                  <a:schemeClr val="lt1"/>
                </a:solidFill>
              </a:defRPr>
            </a:lvl2pPr>
            <a:lvl3pPr lvl="2" rtl="0">
              <a:spcBef>
                <a:spcPts val="0"/>
              </a:spcBef>
              <a:spcAft>
                <a:spcPts val="0"/>
              </a:spcAft>
              <a:buClr>
                <a:schemeClr val="lt1"/>
              </a:buClr>
              <a:buSzPts val="8000"/>
              <a:buNone/>
              <a:defRPr sz="8000">
                <a:solidFill>
                  <a:schemeClr val="lt1"/>
                </a:solidFill>
              </a:defRPr>
            </a:lvl3pPr>
            <a:lvl4pPr lvl="3" rtl="0">
              <a:spcBef>
                <a:spcPts val="0"/>
              </a:spcBef>
              <a:spcAft>
                <a:spcPts val="0"/>
              </a:spcAft>
              <a:buClr>
                <a:schemeClr val="lt1"/>
              </a:buClr>
              <a:buSzPts val="8000"/>
              <a:buNone/>
              <a:defRPr sz="8000">
                <a:solidFill>
                  <a:schemeClr val="lt1"/>
                </a:solidFill>
              </a:defRPr>
            </a:lvl4pPr>
            <a:lvl5pPr lvl="4" rtl="0">
              <a:spcBef>
                <a:spcPts val="0"/>
              </a:spcBef>
              <a:spcAft>
                <a:spcPts val="0"/>
              </a:spcAft>
              <a:buClr>
                <a:schemeClr val="lt1"/>
              </a:buClr>
              <a:buSzPts val="8000"/>
              <a:buNone/>
              <a:defRPr sz="8000">
                <a:solidFill>
                  <a:schemeClr val="lt1"/>
                </a:solidFill>
              </a:defRPr>
            </a:lvl5pPr>
            <a:lvl6pPr lvl="5" rtl="0">
              <a:spcBef>
                <a:spcPts val="0"/>
              </a:spcBef>
              <a:spcAft>
                <a:spcPts val="0"/>
              </a:spcAft>
              <a:buClr>
                <a:schemeClr val="lt1"/>
              </a:buClr>
              <a:buSzPts val="8000"/>
              <a:buNone/>
              <a:defRPr sz="8000">
                <a:solidFill>
                  <a:schemeClr val="lt1"/>
                </a:solidFill>
              </a:defRPr>
            </a:lvl6pPr>
            <a:lvl7pPr lvl="6" rtl="0">
              <a:spcBef>
                <a:spcPts val="0"/>
              </a:spcBef>
              <a:spcAft>
                <a:spcPts val="0"/>
              </a:spcAft>
              <a:buClr>
                <a:schemeClr val="lt1"/>
              </a:buClr>
              <a:buSzPts val="8000"/>
              <a:buNone/>
              <a:defRPr sz="8000">
                <a:solidFill>
                  <a:schemeClr val="lt1"/>
                </a:solidFill>
              </a:defRPr>
            </a:lvl7pPr>
            <a:lvl8pPr lvl="7" rtl="0">
              <a:spcBef>
                <a:spcPts val="0"/>
              </a:spcBef>
              <a:spcAft>
                <a:spcPts val="0"/>
              </a:spcAft>
              <a:buClr>
                <a:schemeClr val="lt1"/>
              </a:buClr>
              <a:buSzPts val="8000"/>
              <a:buNone/>
              <a:defRPr sz="8000">
                <a:solidFill>
                  <a:schemeClr val="lt1"/>
                </a:solidFill>
              </a:defRPr>
            </a:lvl8pPr>
            <a:lvl9pPr lvl="8" rtl="0">
              <a:spcBef>
                <a:spcPts val="0"/>
              </a:spcBef>
              <a:spcAft>
                <a:spcPts val="0"/>
              </a:spcAft>
              <a:buClr>
                <a:schemeClr val="lt1"/>
              </a:buClr>
              <a:buSzPts val="8000"/>
              <a:buNone/>
              <a:defRPr sz="8000">
                <a:solidFill>
                  <a:schemeClr val="lt1"/>
                </a:solidFill>
              </a:defRPr>
            </a:lvl9pPr>
          </a:lstStyle>
          <a:p>
            <a:r>
              <a:t>xx%</a:t>
            </a:r>
          </a:p>
        </p:txBody>
      </p:sp>
      <p:sp>
        <p:nvSpPr>
          <p:cNvPr id="123" name="Google Shape;123;p23"/>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Clr>
                <a:schemeClr val="lt1"/>
              </a:buClr>
              <a:buSzPts val="1300"/>
              <a:buChar char="●"/>
              <a:defRPr>
                <a:solidFill>
                  <a:schemeClr val="lt1"/>
                </a:solidFill>
              </a:defRPr>
            </a:lvl1pPr>
            <a:lvl2pPr indent="-298450" lvl="1" marL="914400" rtl="0">
              <a:spcBef>
                <a:spcPts val="1600"/>
              </a:spcBef>
              <a:spcAft>
                <a:spcPts val="0"/>
              </a:spcAft>
              <a:buClr>
                <a:schemeClr val="lt1"/>
              </a:buClr>
              <a:buSzPts val="1100"/>
              <a:buChar char="○"/>
              <a:defRPr>
                <a:solidFill>
                  <a:schemeClr val="lt1"/>
                </a:solidFill>
              </a:defRPr>
            </a:lvl2pPr>
            <a:lvl3pPr indent="-298450" lvl="2" marL="1371600" rtl="0">
              <a:spcBef>
                <a:spcPts val="1600"/>
              </a:spcBef>
              <a:spcAft>
                <a:spcPts val="0"/>
              </a:spcAft>
              <a:buClr>
                <a:schemeClr val="lt1"/>
              </a:buClr>
              <a:buSzPts val="1100"/>
              <a:buChar char="■"/>
              <a:defRPr>
                <a:solidFill>
                  <a:schemeClr val="lt1"/>
                </a:solidFill>
              </a:defRPr>
            </a:lvl3pPr>
            <a:lvl4pPr indent="-298450" lvl="3" marL="1828800" rtl="0">
              <a:spcBef>
                <a:spcPts val="1600"/>
              </a:spcBef>
              <a:spcAft>
                <a:spcPts val="0"/>
              </a:spcAft>
              <a:buClr>
                <a:schemeClr val="lt1"/>
              </a:buClr>
              <a:buSzPts val="1100"/>
              <a:buChar char="●"/>
              <a:defRPr>
                <a:solidFill>
                  <a:schemeClr val="lt1"/>
                </a:solidFill>
              </a:defRPr>
            </a:lvl4pPr>
            <a:lvl5pPr indent="-298450" lvl="4" marL="2286000" rtl="0">
              <a:spcBef>
                <a:spcPts val="1600"/>
              </a:spcBef>
              <a:spcAft>
                <a:spcPts val="0"/>
              </a:spcAft>
              <a:buClr>
                <a:schemeClr val="lt1"/>
              </a:buClr>
              <a:buSzPts val="1100"/>
              <a:buChar char="○"/>
              <a:defRPr>
                <a:solidFill>
                  <a:schemeClr val="lt1"/>
                </a:solidFill>
              </a:defRPr>
            </a:lvl5pPr>
            <a:lvl6pPr indent="-298450" lvl="5" marL="2743200" rtl="0">
              <a:spcBef>
                <a:spcPts val="1600"/>
              </a:spcBef>
              <a:spcAft>
                <a:spcPts val="0"/>
              </a:spcAft>
              <a:buClr>
                <a:schemeClr val="lt1"/>
              </a:buClr>
              <a:buSzPts val="1100"/>
              <a:buChar char="■"/>
              <a:defRPr>
                <a:solidFill>
                  <a:schemeClr val="lt1"/>
                </a:solidFill>
              </a:defRPr>
            </a:lvl6pPr>
            <a:lvl7pPr indent="-298450" lvl="6" marL="3200400" rtl="0">
              <a:spcBef>
                <a:spcPts val="1600"/>
              </a:spcBef>
              <a:spcAft>
                <a:spcPts val="0"/>
              </a:spcAft>
              <a:buClr>
                <a:schemeClr val="lt1"/>
              </a:buClr>
              <a:buSzPts val="1100"/>
              <a:buChar char="●"/>
              <a:defRPr>
                <a:solidFill>
                  <a:schemeClr val="lt1"/>
                </a:solidFill>
              </a:defRPr>
            </a:lvl7pPr>
            <a:lvl8pPr indent="-298450" lvl="7" marL="3657600" rtl="0">
              <a:spcBef>
                <a:spcPts val="1600"/>
              </a:spcBef>
              <a:spcAft>
                <a:spcPts val="0"/>
              </a:spcAft>
              <a:buClr>
                <a:schemeClr val="lt1"/>
              </a:buClr>
              <a:buSzPts val="1100"/>
              <a:buChar char="○"/>
              <a:defRPr>
                <a:solidFill>
                  <a:schemeClr val="lt1"/>
                </a:solidFill>
              </a:defRPr>
            </a:lvl8pPr>
            <a:lvl9pPr indent="-298450" lvl="8" marL="4114800" rtl="0">
              <a:spcBef>
                <a:spcPts val="1600"/>
              </a:spcBef>
              <a:spcAft>
                <a:spcPts val="1600"/>
              </a:spcAft>
              <a:buClr>
                <a:schemeClr val="lt1"/>
              </a:buClr>
              <a:buSzPts val="1100"/>
              <a:buChar char="■"/>
              <a:defRPr>
                <a:solidFill>
                  <a:schemeClr val="lt1"/>
                </a:solidFill>
              </a:defRPr>
            </a:lvl9pPr>
          </a:lstStyle>
          <a:p/>
        </p:txBody>
      </p:sp>
      <p:sp>
        <p:nvSpPr>
          <p:cNvPr id="124" name="Google Shape;124;p2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5" name="Shape 125"/>
        <p:cNvGrpSpPr/>
        <p:nvPr/>
      </p:nvGrpSpPr>
      <p:grpSpPr>
        <a:xfrm>
          <a:off x="0" y="0"/>
          <a:ext cx="0" cy="0"/>
          <a:chOff x="0" y="0"/>
          <a:chExt cx="0" cy="0"/>
        </a:xfrm>
      </p:grpSpPr>
      <p:sp>
        <p:nvSpPr>
          <p:cNvPr id="126" name="Google Shape;126;p2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2.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SzPts val="2800"/>
              <a:buFont typeface="Raleway"/>
              <a:buNone/>
              <a:defRPr b="1" sz="2800">
                <a:latin typeface="Raleway"/>
                <a:ea typeface="Raleway"/>
                <a:cs typeface="Raleway"/>
                <a:sym typeface="Raleway"/>
              </a:defRPr>
            </a:lvl1pPr>
            <a:lvl2pPr lvl="1" rtl="0">
              <a:spcBef>
                <a:spcPts val="0"/>
              </a:spcBef>
              <a:spcAft>
                <a:spcPts val="0"/>
              </a:spcAft>
              <a:buSzPts val="2800"/>
              <a:buFont typeface="Raleway"/>
              <a:buNone/>
              <a:defRPr b="1" sz="2800">
                <a:latin typeface="Raleway"/>
                <a:ea typeface="Raleway"/>
                <a:cs typeface="Raleway"/>
                <a:sym typeface="Raleway"/>
              </a:defRPr>
            </a:lvl2pPr>
            <a:lvl3pPr lvl="2" rtl="0">
              <a:spcBef>
                <a:spcPts val="0"/>
              </a:spcBef>
              <a:spcAft>
                <a:spcPts val="0"/>
              </a:spcAft>
              <a:buSzPts val="2800"/>
              <a:buFont typeface="Raleway"/>
              <a:buNone/>
              <a:defRPr b="1" sz="2800">
                <a:latin typeface="Raleway"/>
                <a:ea typeface="Raleway"/>
                <a:cs typeface="Raleway"/>
                <a:sym typeface="Raleway"/>
              </a:defRPr>
            </a:lvl3pPr>
            <a:lvl4pPr lvl="3" rtl="0">
              <a:spcBef>
                <a:spcPts val="0"/>
              </a:spcBef>
              <a:spcAft>
                <a:spcPts val="0"/>
              </a:spcAft>
              <a:buSzPts val="2800"/>
              <a:buFont typeface="Raleway"/>
              <a:buNone/>
              <a:defRPr b="1" sz="2800">
                <a:latin typeface="Raleway"/>
                <a:ea typeface="Raleway"/>
                <a:cs typeface="Raleway"/>
                <a:sym typeface="Raleway"/>
              </a:defRPr>
            </a:lvl4pPr>
            <a:lvl5pPr lvl="4" rtl="0">
              <a:spcBef>
                <a:spcPts val="0"/>
              </a:spcBef>
              <a:spcAft>
                <a:spcPts val="0"/>
              </a:spcAft>
              <a:buSzPts val="2800"/>
              <a:buFont typeface="Raleway"/>
              <a:buNone/>
              <a:defRPr b="1" sz="2800">
                <a:latin typeface="Raleway"/>
                <a:ea typeface="Raleway"/>
                <a:cs typeface="Raleway"/>
                <a:sym typeface="Raleway"/>
              </a:defRPr>
            </a:lvl5pPr>
            <a:lvl6pPr lvl="5" rtl="0">
              <a:spcBef>
                <a:spcPts val="0"/>
              </a:spcBef>
              <a:spcAft>
                <a:spcPts val="0"/>
              </a:spcAft>
              <a:buSzPts val="2800"/>
              <a:buFont typeface="Raleway"/>
              <a:buNone/>
              <a:defRPr b="1" sz="2800">
                <a:latin typeface="Raleway"/>
                <a:ea typeface="Raleway"/>
                <a:cs typeface="Raleway"/>
                <a:sym typeface="Raleway"/>
              </a:defRPr>
            </a:lvl6pPr>
            <a:lvl7pPr lvl="6" rtl="0">
              <a:spcBef>
                <a:spcPts val="0"/>
              </a:spcBef>
              <a:spcAft>
                <a:spcPts val="0"/>
              </a:spcAft>
              <a:buSzPts val="2800"/>
              <a:buFont typeface="Raleway"/>
              <a:buNone/>
              <a:defRPr b="1" sz="2800">
                <a:latin typeface="Raleway"/>
                <a:ea typeface="Raleway"/>
                <a:cs typeface="Raleway"/>
                <a:sym typeface="Raleway"/>
              </a:defRPr>
            </a:lvl7pPr>
            <a:lvl8pPr lvl="7" rtl="0">
              <a:spcBef>
                <a:spcPts val="0"/>
              </a:spcBef>
              <a:spcAft>
                <a:spcPts val="0"/>
              </a:spcAft>
              <a:buSzPts val="2800"/>
              <a:buFont typeface="Raleway"/>
              <a:buNone/>
              <a:defRPr b="1" sz="2800">
                <a:latin typeface="Raleway"/>
                <a:ea typeface="Raleway"/>
                <a:cs typeface="Raleway"/>
                <a:sym typeface="Raleway"/>
              </a:defRPr>
            </a:lvl8pPr>
            <a:lvl9pPr lvl="8" rtl="0">
              <a:spcBef>
                <a:spcPts val="0"/>
              </a:spcBef>
              <a:spcAft>
                <a:spcPts val="0"/>
              </a:spcAft>
              <a:buSzPts val="2800"/>
              <a:buFont typeface="Raleway"/>
              <a:buNone/>
              <a:defRPr b="1" sz="2800">
                <a:latin typeface="Raleway"/>
                <a:ea typeface="Raleway"/>
                <a:cs typeface="Raleway"/>
                <a:sym typeface="Raleway"/>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rtl="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rtl="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53" name="Google Shape;53;p13"/>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accent1"/>
                </a:solidFill>
                <a:latin typeface="Lato"/>
                <a:ea typeface="Lato"/>
                <a:cs typeface="Lato"/>
                <a:sym typeface="Lato"/>
              </a:defRPr>
            </a:lvl1pPr>
            <a:lvl2pPr lvl="1" rtl="0" algn="r">
              <a:buNone/>
              <a:defRPr sz="1000">
                <a:solidFill>
                  <a:schemeClr val="accent1"/>
                </a:solidFill>
                <a:latin typeface="Lato"/>
                <a:ea typeface="Lato"/>
                <a:cs typeface="Lato"/>
                <a:sym typeface="Lato"/>
              </a:defRPr>
            </a:lvl2pPr>
            <a:lvl3pPr lvl="2" rtl="0" algn="r">
              <a:buNone/>
              <a:defRPr sz="1000">
                <a:solidFill>
                  <a:schemeClr val="accent1"/>
                </a:solidFill>
                <a:latin typeface="Lato"/>
                <a:ea typeface="Lato"/>
                <a:cs typeface="Lato"/>
                <a:sym typeface="Lato"/>
              </a:defRPr>
            </a:lvl3pPr>
            <a:lvl4pPr lvl="3" rtl="0" algn="r">
              <a:buNone/>
              <a:defRPr sz="1000">
                <a:solidFill>
                  <a:schemeClr val="accent1"/>
                </a:solidFill>
                <a:latin typeface="Lato"/>
                <a:ea typeface="Lato"/>
                <a:cs typeface="Lato"/>
                <a:sym typeface="Lato"/>
              </a:defRPr>
            </a:lvl4pPr>
            <a:lvl5pPr lvl="4" rtl="0" algn="r">
              <a:buNone/>
              <a:defRPr sz="1000">
                <a:solidFill>
                  <a:schemeClr val="accent1"/>
                </a:solidFill>
                <a:latin typeface="Lato"/>
                <a:ea typeface="Lato"/>
                <a:cs typeface="Lato"/>
                <a:sym typeface="Lato"/>
              </a:defRPr>
            </a:lvl5pPr>
            <a:lvl6pPr lvl="5" rtl="0" algn="r">
              <a:buNone/>
              <a:defRPr sz="1000">
                <a:solidFill>
                  <a:schemeClr val="accent1"/>
                </a:solidFill>
                <a:latin typeface="Lato"/>
                <a:ea typeface="Lato"/>
                <a:cs typeface="Lato"/>
                <a:sym typeface="Lato"/>
              </a:defRPr>
            </a:lvl6pPr>
            <a:lvl7pPr lvl="6" rtl="0" algn="r">
              <a:buNone/>
              <a:defRPr sz="1000">
                <a:solidFill>
                  <a:schemeClr val="accent1"/>
                </a:solidFill>
                <a:latin typeface="Lato"/>
                <a:ea typeface="Lato"/>
                <a:cs typeface="Lato"/>
                <a:sym typeface="Lato"/>
              </a:defRPr>
            </a:lvl7pPr>
            <a:lvl8pPr lvl="7" rtl="0" algn="r">
              <a:buNone/>
              <a:defRPr sz="1000">
                <a:solidFill>
                  <a:schemeClr val="accent1"/>
                </a:solidFill>
                <a:latin typeface="Lato"/>
                <a:ea typeface="Lato"/>
                <a:cs typeface="Lato"/>
                <a:sym typeface="Lato"/>
              </a:defRPr>
            </a:lvl8pPr>
            <a:lvl9pPr lvl="8" rtl="0"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png"/><Relationship Id="rId4" Type="http://schemas.openxmlformats.org/officeDocument/2006/relationships/image" Target="../media/image1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20.png"/><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image" Target="../media/image18.png"/><Relationship Id="rId4" Type="http://schemas.openxmlformats.org/officeDocument/2006/relationships/image" Target="../media/image15.png"/><Relationship Id="rId5" Type="http://schemas.openxmlformats.org/officeDocument/2006/relationships/image" Target="../media/image1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19.png"/><Relationship Id="rId4" Type="http://schemas.openxmlformats.org/officeDocument/2006/relationships/image" Target="../media/image14.png"/><Relationship Id="rId5" Type="http://schemas.openxmlformats.org/officeDocument/2006/relationships/image" Target="../media/image16.png"/><Relationship Id="rId6" Type="http://schemas.openxmlformats.org/officeDocument/2006/relationships/image" Target="../media/image17.png"/><Relationship Id="rId7" Type="http://schemas.openxmlformats.org/officeDocument/2006/relationships/image" Target="../media/image2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hyperlink" Target="http://datascienceanalysis.xyz/" TargetMode="External"/><Relationship Id="rId4" Type="http://schemas.openxmlformats.org/officeDocument/2006/relationships/image" Target="../media/image3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 Id="rId3" Type="http://schemas.openxmlformats.org/officeDocument/2006/relationships/image" Target="../media/image10.png"/><Relationship Id="rId4" Type="http://schemas.openxmlformats.org/officeDocument/2006/relationships/image" Target="../media/image6.png"/><Relationship Id="rId5"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image" Target="../media/image20.png"/><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 Id="rId3" Type="http://schemas.openxmlformats.org/officeDocument/2006/relationships/image" Target="../media/image20.png"/><Relationship Id="rId4" Type="http://schemas.openxmlformats.org/officeDocument/2006/relationships/image" Target="../media/image2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 Id="rId3" Type="http://schemas.openxmlformats.org/officeDocument/2006/relationships/image" Target="../media/image20.png"/><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 Id="rId3" Type="http://schemas.openxmlformats.org/officeDocument/2006/relationships/image" Target="../media/image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 Id="rId3" Type="http://schemas.openxmlformats.org/officeDocument/2006/relationships/image" Target="../media/image24.png"/><Relationship Id="rId4" Type="http://schemas.openxmlformats.org/officeDocument/2006/relationships/image" Target="../media/image2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 Id="rId3" Type="http://schemas.openxmlformats.org/officeDocument/2006/relationships/image" Target="../media/image20.png"/><Relationship Id="rId4" Type="http://schemas.openxmlformats.org/officeDocument/2006/relationships/image" Target="../media/image2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7.xml"/><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3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 Id="rId3" Type="http://schemas.openxmlformats.org/officeDocument/2006/relationships/hyperlink" Target="http://0.0.0.0:5000/" TargetMode="External"/><Relationship Id="rId4" Type="http://schemas.openxmlformats.org/officeDocument/2006/relationships/image" Target="../media/image3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0.xml"/><Relationship Id="rId3" Type="http://schemas.openxmlformats.org/officeDocument/2006/relationships/image" Target="../media/image3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 Id="rId3" Type="http://schemas.openxmlformats.org/officeDocument/2006/relationships/image" Target="../media/image30.png"/><Relationship Id="rId4" Type="http://schemas.openxmlformats.org/officeDocument/2006/relationships/image" Target="../media/image27.png"/><Relationship Id="rId5" Type="http://schemas.openxmlformats.org/officeDocument/2006/relationships/image" Target="../media/image28.png"/><Relationship Id="rId6" Type="http://schemas.openxmlformats.org/officeDocument/2006/relationships/image" Target="../media/image2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3.xml"/><Relationship Id="rId3" Type="http://schemas.openxmlformats.org/officeDocument/2006/relationships/image" Target="../media/image3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4.xml"/><Relationship Id="rId3" Type="http://schemas.openxmlformats.org/officeDocument/2006/relationships/image" Target="../media/image4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5.xml"/><Relationship Id="rId3" Type="http://schemas.openxmlformats.org/officeDocument/2006/relationships/image" Target="../media/image1.png"/><Relationship Id="rId4" Type="http://schemas.openxmlformats.org/officeDocument/2006/relationships/image" Target="../media/image40.png"/><Relationship Id="rId5" Type="http://schemas.openxmlformats.org/officeDocument/2006/relationships/image" Target="../media/image42.png"/><Relationship Id="rId6" Type="http://schemas.openxmlformats.org/officeDocument/2006/relationships/image" Target="../media/image4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6.xml"/><Relationship Id="rId3" Type="http://schemas.openxmlformats.org/officeDocument/2006/relationships/image" Target="../media/image3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7.xml"/><Relationship Id="rId3" Type="http://schemas.openxmlformats.org/officeDocument/2006/relationships/image" Target="../media/image43.png"/><Relationship Id="rId4" Type="http://schemas.openxmlformats.org/officeDocument/2006/relationships/image" Target="../media/image42.png"/><Relationship Id="rId5" Type="http://schemas.openxmlformats.org/officeDocument/2006/relationships/image" Target="../media/image45.png"/><Relationship Id="rId6" Type="http://schemas.openxmlformats.org/officeDocument/2006/relationships/image" Target="../media/image40.png"/><Relationship Id="rId7" Type="http://schemas.openxmlformats.org/officeDocument/2006/relationships/image" Target="../media/image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8.xml"/><Relationship Id="rId3" Type="http://schemas.openxmlformats.org/officeDocument/2006/relationships/image" Target="../media/image40.png"/><Relationship Id="rId4" Type="http://schemas.openxmlformats.org/officeDocument/2006/relationships/image" Target="../media/image43.png"/><Relationship Id="rId5" Type="http://schemas.openxmlformats.org/officeDocument/2006/relationships/image" Target="../media/image42.png"/><Relationship Id="rId6" Type="http://schemas.openxmlformats.org/officeDocument/2006/relationships/image" Target="../media/image7.png"/><Relationship Id="rId7" Type="http://schemas.openxmlformats.org/officeDocument/2006/relationships/image" Target="../media/image4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9.xml"/><Relationship Id="rId3" Type="http://schemas.openxmlformats.org/officeDocument/2006/relationships/image" Target="../media/image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image" Target="../media/image40.png"/><Relationship Id="rId4" Type="http://schemas.openxmlformats.org/officeDocument/2006/relationships/image" Target="../media/image42.png"/><Relationship Id="rId5" Type="http://schemas.openxmlformats.org/officeDocument/2006/relationships/image" Target="../media/image43.png"/><Relationship Id="rId6" Type="http://schemas.openxmlformats.org/officeDocument/2006/relationships/image" Target="../media/image8.png"/><Relationship Id="rId7" Type="http://schemas.openxmlformats.org/officeDocument/2006/relationships/image" Target="../media/image9.png"/><Relationship Id="rId8" Type="http://schemas.openxmlformats.org/officeDocument/2006/relationships/image" Target="../media/image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0.xml"/><Relationship Id="rId3" Type="http://schemas.openxmlformats.org/officeDocument/2006/relationships/image" Target="../media/image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1.xml"/><Relationship Id="rId3" Type="http://schemas.openxmlformats.org/officeDocument/2006/relationships/image" Target="../media/image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2.xml"/><Relationship Id="rId3" Type="http://schemas.openxmlformats.org/officeDocument/2006/relationships/image" Target="../media/image6.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3.xml"/><Relationship Id="rId3" Type="http://schemas.openxmlformats.org/officeDocument/2006/relationships/image" Target="../media/image34.png"/><Relationship Id="rId4" Type="http://schemas.openxmlformats.org/officeDocument/2006/relationships/image" Target="../media/image36.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4.xml"/><Relationship Id="rId3" Type="http://schemas.openxmlformats.org/officeDocument/2006/relationships/image" Target="../media/image6.png"/><Relationship Id="rId4" Type="http://schemas.openxmlformats.org/officeDocument/2006/relationships/image" Target="../media/image37.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5.xml"/><Relationship Id="rId3" Type="http://schemas.openxmlformats.org/officeDocument/2006/relationships/image" Target="../media/image41.png"/><Relationship Id="rId4" Type="http://schemas.openxmlformats.org/officeDocument/2006/relationships/image" Target="../media/image20.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6.xml"/><Relationship Id="rId3" Type="http://schemas.openxmlformats.org/officeDocument/2006/relationships/image" Target="../media/image37.png"/><Relationship Id="rId4" Type="http://schemas.openxmlformats.org/officeDocument/2006/relationships/image" Target="../media/image38.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130" name="Shape 130"/>
        <p:cNvGrpSpPr/>
        <p:nvPr/>
      </p:nvGrpSpPr>
      <p:grpSpPr>
        <a:xfrm>
          <a:off x="0" y="0"/>
          <a:ext cx="0" cy="0"/>
          <a:chOff x="0" y="0"/>
          <a:chExt cx="0" cy="0"/>
        </a:xfrm>
      </p:grpSpPr>
      <p:sp>
        <p:nvSpPr>
          <p:cNvPr id="131" name="Google Shape;131;p25"/>
          <p:cNvSpPr txBox="1"/>
          <p:nvPr>
            <p:ph type="ctrTitle"/>
          </p:nvPr>
        </p:nvSpPr>
        <p:spPr>
          <a:xfrm>
            <a:off x="311708" y="-93625"/>
            <a:ext cx="8520600" cy="205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Podcast Prophet </a:t>
            </a:r>
            <a:endParaRPr/>
          </a:p>
        </p:txBody>
      </p:sp>
      <p:sp>
        <p:nvSpPr>
          <p:cNvPr id="132" name="Google Shape;132;p25"/>
          <p:cNvSpPr txBox="1"/>
          <p:nvPr>
            <p:ph idx="1" type="subTitle"/>
          </p:nvPr>
        </p:nvSpPr>
        <p:spPr>
          <a:xfrm>
            <a:off x="311700" y="1995925"/>
            <a:ext cx="8520600" cy="79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rgbClr val="3B3835"/>
                </a:solidFill>
                <a:highlight>
                  <a:srgbClr val="EEEEEE"/>
                </a:highlight>
                <a:latin typeface="Roboto"/>
                <a:ea typeface="Roboto"/>
                <a:cs typeface="Roboto"/>
                <a:sym typeface="Roboto"/>
              </a:rPr>
              <a:t>Predict podcast rating, provide suggestions based on the podcast reviews</a:t>
            </a:r>
            <a:endParaRPr sz="2000"/>
          </a:p>
          <a:p>
            <a:pPr indent="0" lvl="0" marL="0" rtl="0" algn="ctr">
              <a:spcBef>
                <a:spcPts val="0"/>
              </a:spcBef>
              <a:spcAft>
                <a:spcPts val="0"/>
              </a:spcAft>
              <a:buNone/>
            </a:pPr>
            <a:r>
              <a:t/>
            </a:r>
            <a:endParaRPr/>
          </a:p>
          <a:p>
            <a:pPr indent="0" lvl="0" marL="0" rtl="0" algn="l">
              <a:spcBef>
                <a:spcPts val="0"/>
              </a:spcBef>
              <a:spcAft>
                <a:spcPts val="0"/>
              </a:spcAft>
              <a:buNone/>
            </a:pPr>
            <a:r>
              <a:rPr lang="en"/>
              <a:t>Ziying Feng</a:t>
            </a:r>
            <a:endParaRPr/>
          </a:p>
          <a:p>
            <a:pPr indent="0" lvl="0" marL="0" rtl="0" algn="ctr">
              <a:spcBef>
                <a:spcPts val="0"/>
              </a:spcBef>
              <a:spcAft>
                <a:spcPts val="0"/>
              </a:spcAft>
              <a:buNone/>
            </a:pPr>
            <a:r>
              <a:t/>
            </a:r>
            <a:endParaRPr/>
          </a:p>
        </p:txBody>
      </p:sp>
      <p:pic>
        <p:nvPicPr>
          <p:cNvPr id="133" name="Google Shape;133;p25"/>
          <p:cNvPicPr preferRelativeResize="0"/>
          <p:nvPr/>
        </p:nvPicPr>
        <p:blipFill rotWithShape="1">
          <a:blip r:embed="rId3">
            <a:alphaModFix/>
          </a:blip>
          <a:srcRect b="17950" l="13634" r="56822" t="5007"/>
          <a:stretch/>
        </p:blipFill>
        <p:spPr>
          <a:xfrm>
            <a:off x="3624150" y="3442975"/>
            <a:ext cx="1031475" cy="1048675"/>
          </a:xfrm>
          <a:prstGeom prst="rect">
            <a:avLst/>
          </a:prstGeom>
          <a:noFill/>
          <a:ln>
            <a:noFill/>
          </a:ln>
        </p:spPr>
      </p:pic>
      <p:pic>
        <p:nvPicPr>
          <p:cNvPr id="134" name="Google Shape;134;p25"/>
          <p:cNvPicPr preferRelativeResize="0"/>
          <p:nvPr/>
        </p:nvPicPr>
        <p:blipFill rotWithShape="1">
          <a:blip r:embed="rId4">
            <a:alphaModFix/>
          </a:blip>
          <a:srcRect b="11629" l="0" r="0" t="0"/>
          <a:stretch/>
        </p:blipFill>
        <p:spPr>
          <a:xfrm>
            <a:off x="4953200" y="2958725"/>
            <a:ext cx="3704950" cy="18116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34"/>
          <p:cNvSpPr/>
          <p:nvPr/>
        </p:nvSpPr>
        <p:spPr>
          <a:xfrm>
            <a:off x="256850" y="110425"/>
            <a:ext cx="2459400" cy="886200"/>
          </a:xfrm>
          <a:prstGeom prst="rect">
            <a:avLst/>
          </a:prstGeom>
          <a:solidFill>
            <a:srgbClr val="D9D9D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500">
                <a:solidFill>
                  <a:srgbClr val="FFFFFF"/>
                </a:solidFill>
              </a:rPr>
              <a:t>Data</a:t>
            </a:r>
            <a:endParaRPr sz="2500">
              <a:solidFill>
                <a:srgbClr val="FFFFFF"/>
              </a:solidFill>
            </a:endParaRPr>
          </a:p>
        </p:txBody>
      </p:sp>
      <p:sp>
        <p:nvSpPr>
          <p:cNvPr id="289" name="Google Shape;289;p34"/>
          <p:cNvSpPr/>
          <p:nvPr/>
        </p:nvSpPr>
        <p:spPr>
          <a:xfrm>
            <a:off x="256850" y="2117325"/>
            <a:ext cx="2459400" cy="886200"/>
          </a:xfrm>
          <a:prstGeom prst="rect">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000">
                <a:solidFill>
                  <a:schemeClr val="lt1"/>
                </a:solidFill>
              </a:rPr>
              <a:t>Sentiment Analysis</a:t>
            </a:r>
            <a:endParaRPr sz="2000">
              <a:solidFill>
                <a:srgbClr val="FFFFFF"/>
              </a:solidFill>
            </a:endParaRPr>
          </a:p>
        </p:txBody>
      </p:sp>
      <p:sp>
        <p:nvSpPr>
          <p:cNvPr id="290" name="Google Shape;290;p34"/>
          <p:cNvSpPr/>
          <p:nvPr/>
        </p:nvSpPr>
        <p:spPr>
          <a:xfrm>
            <a:off x="256850" y="1113875"/>
            <a:ext cx="2459400" cy="886200"/>
          </a:xfrm>
          <a:prstGeom prst="rect">
            <a:avLst/>
          </a:prstGeom>
          <a:solidFill>
            <a:srgbClr val="D9D9D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lt1"/>
                </a:solidFill>
              </a:rPr>
              <a:t>Review Categorization</a:t>
            </a:r>
            <a:endParaRPr sz="2000">
              <a:solidFill>
                <a:srgbClr val="FFFFFF"/>
              </a:solidFill>
            </a:endParaRPr>
          </a:p>
        </p:txBody>
      </p:sp>
      <p:sp>
        <p:nvSpPr>
          <p:cNvPr id="291" name="Google Shape;291;p34"/>
          <p:cNvSpPr/>
          <p:nvPr/>
        </p:nvSpPr>
        <p:spPr>
          <a:xfrm>
            <a:off x="256850" y="3120775"/>
            <a:ext cx="2459400" cy="886200"/>
          </a:xfrm>
          <a:prstGeom prst="rect">
            <a:avLst/>
          </a:prstGeom>
          <a:solidFill>
            <a:srgbClr val="D9D9D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rPr>
              <a:t>Description Vectorization</a:t>
            </a:r>
            <a:endParaRPr sz="2000">
              <a:solidFill>
                <a:srgbClr val="FFFFFF"/>
              </a:solidFill>
            </a:endParaRPr>
          </a:p>
        </p:txBody>
      </p:sp>
      <p:sp>
        <p:nvSpPr>
          <p:cNvPr id="292" name="Google Shape;292;p34"/>
          <p:cNvSpPr/>
          <p:nvPr/>
        </p:nvSpPr>
        <p:spPr>
          <a:xfrm>
            <a:off x="256850" y="4124225"/>
            <a:ext cx="2459400" cy="886200"/>
          </a:xfrm>
          <a:prstGeom prst="rect">
            <a:avLst/>
          </a:prstGeom>
          <a:solidFill>
            <a:srgbClr val="D9D9D9"/>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000">
                <a:solidFill>
                  <a:schemeClr val="lt1"/>
                </a:solidFill>
              </a:rPr>
              <a:t>Prediction</a:t>
            </a:r>
            <a:endParaRPr sz="2000">
              <a:solidFill>
                <a:srgbClr val="FFFFFF"/>
              </a:solidFill>
            </a:endParaRPr>
          </a:p>
        </p:txBody>
      </p:sp>
      <p:pic>
        <p:nvPicPr>
          <p:cNvPr id="293" name="Google Shape;293;p34"/>
          <p:cNvPicPr preferRelativeResize="0"/>
          <p:nvPr/>
        </p:nvPicPr>
        <p:blipFill>
          <a:blip r:embed="rId3">
            <a:alphaModFix/>
          </a:blip>
          <a:stretch>
            <a:fillRect/>
          </a:stretch>
        </p:blipFill>
        <p:spPr>
          <a:xfrm>
            <a:off x="6351526" y="131869"/>
            <a:ext cx="2251784" cy="389621"/>
          </a:xfrm>
          <a:prstGeom prst="rect">
            <a:avLst/>
          </a:prstGeom>
          <a:noFill/>
          <a:ln>
            <a:noFill/>
          </a:ln>
        </p:spPr>
      </p:pic>
      <p:sp>
        <p:nvSpPr>
          <p:cNvPr id="294" name="Google Shape;294;p34"/>
          <p:cNvSpPr txBox="1"/>
          <p:nvPr/>
        </p:nvSpPr>
        <p:spPr>
          <a:xfrm>
            <a:off x="5412801" y="786300"/>
            <a:ext cx="3976800" cy="389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b="1" sz="1800"/>
          </a:p>
        </p:txBody>
      </p:sp>
      <p:sp>
        <p:nvSpPr>
          <p:cNvPr id="295" name="Google Shape;295;p34"/>
          <p:cNvSpPr txBox="1"/>
          <p:nvPr/>
        </p:nvSpPr>
        <p:spPr>
          <a:xfrm>
            <a:off x="3854163" y="489188"/>
            <a:ext cx="6941700" cy="389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t>[ </a:t>
            </a:r>
            <a:r>
              <a:rPr b="1" lang="en" sz="1200">
                <a:solidFill>
                  <a:srgbClr val="38761D"/>
                </a:solidFill>
              </a:rPr>
              <a:t>Information</a:t>
            </a:r>
            <a:r>
              <a:rPr b="1" lang="en" sz="1200"/>
              <a:t>, </a:t>
            </a:r>
            <a:r>
              <a:rPr b="1" lang="en" sz="1200">
                <a:solidFill>
                  <a:srgbClr val="BF9000"/>
                </a:solidFill>
              </a:rPr>
              <a:t>Emotion</a:t>
            </a:r>
            <a:r>
              <a:rPr b="1" lang="en" sz="1200"/>
              <a:t>, </a:t>
            </a:r>
            <a:r>
              <a:rPr b="1" lang="en" sz="1200">
                <a:solidFill>
                  <a:srgbClr val="B45F06"/>
                </a:solidFill>
              </a:rPr>
              <a:t>Advertisement</a:t>
            </a:r>
            <a:r>
              <a:rPr b="1" lang="en" sz="1200"/>
              <a:t>, </a:t>
            </a:r>
            <a:r>
              <a:rPr b="1" lang="en" sz="1200">
                <a:solidFill>
                  <a:srgbClr val="1155CC"/>
                </a:solidFill>
              </a:rPr>
              <a:t>Audio</a:t>
            </a:r>
            <a:r>
              <a:rPr b="1" lang="en" sz="1200"/>
              <a:t> </a:t>
            </a:r>
            <a:r>
              <a:rPr b="1" lang="en" sz="1800"/>
              <a:t>]</a:t>
            </a:r>
            <a:endParaRPr b="1" sz="1800"/>
          </a:p>
        </p:txBody>
      </p:sp>
      <p:sp>
        <p:nvSpPr>
          <p:cNvPr id="296" name="Google Shape;296;p34"/>
          <p:cNvSpPr txBox="1"/>
          <p:nvPr/>
        </p:nvSpPr>
        <p:spPr>
          <a:xfrm>
            <a:off x="5412801" y="1319700"/>
            <a:ext cx="3976800" cy="389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t>[ </a:t>
            </a:r>
            <a:r>
              <a:rPr b="1" lang="en" sz="1800">
                <a:solidFill>
                  <a:srgbClr val="38761D"/>
                </a:solidFill>
              </a:rPr>
              <a:t>1.67</a:t>
            </a:r>
            <a:r>
              <a:rPr b="1" lang="en" sz="1800"/>
              <a:t>,   </a:t>
            </a:r>
            <a:r>
              <a:rPr b="1" lang="en" sz="1200">
                <a:solidFill>
                  <a:srgbClr val="BF9000"/>
                </a:solidFill>
              </a:rPr>
              <a:t>Emotion</a:t>
            </a:r>
            <a:r>
              <a:rPr b="1" lang="en" sz="1800"/>
              <a:t>,  </a:t>
            </a:r>
            <a:r>
              <a:rPr b="1" lang="en" sz="1200">
                <a:solidFill>
                  <a:srgbClr val="B45F06"/>
                </a:solidFill>
              </a:rPr>
              <a:t>Advertisement</a:t>
            </a:r>
            <a:r>
              <a:rPr b="1" lang="en" sz="1800"/>
              <a:t>,  </a:t>
            </a:r>
            <a:r>
              <a:rPr b="1" lang="en" sz="1200">
                <a:solidFill>
                  <a:srgbClr val="1155CC"/>
                </a:solidFill>
              </a:rPr>
              <a:t>Audio</a:t>
            </a:r>
            <a:r>
              <a:rPr b="1" lang="en" sz="1200">
                <a:solidFill>
                  <a:schemeClr val="dk1"/>
                </a:solidFill>
              </a:rPr>
              <a:t> </a:t>
            </a:r>
            <a:r>
              <a:rPr b="1" lang="en" sz="1800"/>
              <a:t>]</a:t>
            </a:r>
            <a:endParaRPr b="1" sz="1800"/>
          </a:p>
        </p:txBody>
      </p:sp>
      <p:sp>
        <p:nvSpPr>
          <p:cNvPr id="297" name="Google Shape;297;p34"/>
          <p:cNvSpPr txBox="1"/>
          <p:nvPr/>
        </p:nvSpPr>
        <p:spPr>
          <a:xfrm>
            <a:off x="2884425" y="1100775"/>
            <a:ext cx="2805300" cy="100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t>"</a:t>
            </a:r>
            <a:r>
              <a:rPr b="1" lang="en" sz="1600">
                <a:solidFill>
                  <a:srgbClr val="38761D"/>
                </a:solidFill>
              </a:rPr>
              <a:t>Very informative</a:t>
            </a:r>
            <a:r>
              <a:rPr lang="en" sz="1600">
                <a:solidFill>
                  <a:srgbClr val="38761D"/>
                </a:solidFill>
              </a:rPr>
              <a:t> and gained some </a:t>
            </a:r>
            <a:r>
              <a:rPr b="1" lang="en" sz="1600">
                <a:solidFill>
                  <a:srgbClr val="38761D"/>
                </a:solidFill>
              </a:rPr>
              <a:t>new insights</a:t>
            </a:r>
            <a:r>
              <a:rPr lang="en" sz="1600">
                <a:solidFill>
                  <a:srgbClr val="38761D"/>
                </a:solidFill>
              </a:rPr>
              <a:t> that will help me take my workout to the next level.</a:t>
            </a:r>
            <a:r>
              <a:rPr lang="en" sz="1600"/>
              <a:t>"</a:t>
            </a:r>
            <a:endParaRPr sz="16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35"/>
          <p:cNvSpPr/>
          <p:nvPr/>
        </p:nvSpPr>
        <p:spPr>
          <a:xfrm>
            <a:off x="256850" y="110425"/>
            <a:ext cx="2459400" cy="886200"/>
          </a:xfrm>
          <a:prstGeom prst="rect">
            <a:avLst/>
          </a:prstGeom>
          <a:solidFill>
            <a:srgbClr val="D9D9D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500">
                <a:solidFill>
                  <a:srgbClr val="FFFFFF"/>
                </a:solidFill>
              </a:rPr>
              <a:t>Data</a:t>
            </a:r>
            <a:endParaRPr sz="2500">
              <a:solidFill>
                <a:srgbClr val="FFFFFF"/>
              </a:solidFill>
            </a:endParaRPr>
          </a:p>
        </p:txBody>
      </p:sp>
      <p:sp>
        <p:nvSpPr>
          <p:cNvPr id="303" name="Google Shape;303;p35"/>
          <p:cNvSpPr/>
          <p:nvPr/>
        </p:nvSpPr>
        <p:spPr>
          <a:xfrm>
            <a:off x="256850" y="2117325"/>
            <a:ext cx="2459400" cy="886200"/>
          </a:xfrm>
          <a:prstGeom prst="rect">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000">
                <a:solidFill>
                  <a:schemeClr val="lt1"/>
                </a:solidFill>
              </a:rPr>
              <a:t>Sentiment Analysis</a:t>
            </a:r>
            <a:endParaRPr sz="2000">
              <a:solidFill>
                <a:srgbClr val="FFFFFF"/>
              </a:solidFill>
            </a:endParaRPr>
          </a:p>
        </p:txBody>
      </p:sp>
      <p:sp>
        <p:nvSpPr>
          <p:cNvPr id="304" name="Google Shape;304;p35"/>
          <p:cNvSpPr/>
          <p:nvPr/>
        </p:nvSpPr>
        <p:spPr>
          <a:xfrm>
            <a:off x="256850" y="1113875"/>
            <a:ext cx="2459400" cy="886200"/>
          </a:xfrm>
          <a:prstGeom prst="rect">
            <a:avLst/>
          </a:prstGeom>
          <a:solidFill>
            <a:srgbClr val="D9D9D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lt1"/>
                </a:solidFill>
              </a:rPr>
              <a:t>Review Categorization</a:t>
            </a:r>
            <a:endParaRPr sz="2000">
              <a:solidFill>
                <a:srgbClr val="FFFFFF"/>
              </a:solidFill>
            </a:endParaRPr>
          </a:p>
        </p:txBody>
      </p:sp>
      <p:sp>
        <p:nvSpPr>
          <p:cNvPr id="305" name="Google Shape;305;p35"/>
          <p:cNvSpPr/>
          <p:nvPr/>
        </p:nvSpPr>
        <p:spPr>
          <a:xfrm>
            <a:off x="256850" y="3120775"/>
            <a:ext cx="2459400" cy="886200"/>
          </a:xfrm>
          <a:prstGeom prst="rect">
            <a:avLst/>
          </a:prstGeom>
          <a:solidFill>
            <a:srgbClr val="D9D9D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rPr>
              <a:t>Description Vectorization</a:t>
            </a:r>
            <a:endParaRPr sz="2000">
              <a:solidFill>
                <a:srgbClr val="FFFFFF"/>
              </a:solidFill>
            </a:endParaRPr>
          </a:p>
        </p:txBody>
      </p:sp>
      <p:sp>
        <p:nvSpPr>
          <p:cNvPr id="306" name="Google Shape;306;p35"/>
          <p:cNvSpPr/>
          <p:nvPr/>
        </p:nvSpPr>
        <p:spPr>
          <a:xfrm>
            <a:off x="256850" y="4124225"/>
            <a:ext cx="2459400" cy="886200"/>
          </a:xfrm>
          <a:prstGeom prst="rect">
            <a:avLst/>
          </a:prstGeom>
          <a:solidFill>
            <a:srgbClr val="D9D9D9"/>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000">
                <a:solidFill>
                  <a:schemeClr val="lt1"/>
                </a:solidFill>
              </a:rPr>
              <a:t>Prediction</a:t>
            </a:r>
            <a:endParaRPr sz="2000">
              <a:solidFill>
                <a:srgbClr val="FFFFFF"/>
              </a:solidFill>
            </a:endParaRPr>
          </a:p>
        </p:txBody>
      </p:sp>
      <p:pic>
        <p:nvPicPr>
          <p:cNvPr id="307" name="Google Shape;307;p35"/>
          <p:cNvPicPr preferRelativeResize="0"/>
          <p:nvPr/>
        </p:nvPicPr>
        <p:blipFill>
          <a:blip r:embed="rId3">
            <a:alphaModFix/>
          </a:blip>
          <a:stretch>
            <a:fillRect/>
          </a:stretch>
        </p:blipFill>
        <p:spPr>
          <a:xfrm>
            <a:off x="6351526" y="131869"/>
            <a:ext cx="2251784" cy="389621"/>
          </a:xfrm>
          <a:prstGeom prst="rect">
            <a:avLst/>
          </a:prstGeom>
          <a:noFill/>
          <a:ln>
            <a:noFill/>
          </a:ln>
        </p:spPr>
      </p:pic>
      <p:sp>
        <p:nvSpPr>
          <p:cNvPr id="308" name="Google Shape;308;p35"/>
          <p:cNvSpPr txBox="1"/>
          <p:nvPr/>
        </p:nvSpPr>
        <p:spPr>
          <a:xfrm>
            <a:off x="5412801" y="786300"/>
            <a:ext cx="3976800" cy="389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b="1" sz="1800"/>
          </a:p>
        </p:txBody>
      </p:sp>
      <p:sp>
        <p:nvSpPr>
          <p:cNvPr id="309" name="Google Shape;309;p35"/>
          <p:cNvSpPr txBox="1"/>
          <p:nvPr/>
        </p:nvSpPr>
        <p:spPr>
          <a:xfrm>
            <a:off x="3854163" y="489188"/>
            <a:ext cx="6941700" cy="389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t>[ </a:t>
            </a:r>
            <a:r>
              <a:rPr b="1" lang="en" sz="1200">
                <a:solidFill>
                  <a:srgbClr val="38761D"/>
                </a:solidFill>
              </a:rPr>
              <a:t>Information</a:t>
            </a:r>
            <a:r>
              <a:rPr b="1" lang="en" sz="1200"/>
              <a:t>, </a:t>
            </a:r>
            <a:r>
              <a:rPr b="1" lang="en" sz="1200">
                <a:solidFill>
                  <a:srgbClr val="BF9000"/>
                </a:solidFill>
              </a:rPr>
              <a:t>Emotion</a:t>
            </a:r>
            <a:r>
              <a:rPr b="1" lang="en" sz="1200"/>
              <a:t>, </a:t>
            </a:r>
            <a:r>
              <a:rPr b="1" lang="en" sz="1200">
                <a:solidFill>
                  <a:srgbClr val="B45F06"/>
                </a:solidFill>
              </a:rPr>
              <a:t>Advertisement</a:t>
            </a:r>
            <a:r>
              <a:rPr b="1" lang="en" sz="1200"/>
              <a:t>, </a:t>
            </a:r>
            <a:r>
              <a:rPr b="1" lang="en" sz="1200">
                <a:solidFill>
                  <a:srgbClr val="1155CC"/>
                </a:solidFill>
              </a:rPr>
              <a:t>Audio</a:t>
            </a:r>
            <a:r>
              <a:rPr b="1" lang="en" sz="1200"/>
              <a:t> </a:t>
            </a:r>
            <a:r>
              <a:rPr b="1" lang="en" sz="1800"/>
              <a:t>]</a:t>
            </a:r>
            <a:endParaRPr b="1" sz="1800"/>
          </a:p>
        </p:txBody>
      </p:sp>
      <p:sp>
        <p:nvSpPr>
          <p:cNvPr id="310" name="Google Shape;310;p35"/>
          <p:cNvSpPr txBox="1"/>
          <p:nvPr/>
        </p:nvSpPr>
        <p:spPr>
          <a:xfrm>
            <a:off x="5412801" y="2234100"/>
            <a:ext cx="3976800" cy="389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t>[ </a:t>
            </a:r>
            <a:r>
              <a:rPr b="1" lang="en" sz="1800">
                <a:solidFill>
                  <a:srgbClr val="38761D"/>
                </a:solidFill>
              </a:rPr>
              <a:t>1.67</a:t>
            </a:r>
            <a:r>
              <a:rPr b="1" lang="en" sz="1800"/>
              <a:t>,   </a:t>
            </a:r>
            <a:r>
              <a:rPr b="1" lang="en" sz="1800">
                <a:solidFill>
                  <a:srgbClr val="BF9000"/>
                </a:solidFill>
              </a:rPr>
              <a:t>1.58</a:t>
            </a:r>
            <a:r>
              <a:rPr b="1" lang="en" sz="1800"/>
              <a:t>,   </a:t>
            </a:r>
            <a:r>
              <a:rPr b="1" lang="en" sz="1200">
                <a:solidFill>
                  <a:srgbClr val="B45F06"/>
                </a:solidFill>
              </a:rPr>
              <a:t>Advertisement</a:t>
            </a:r>
            <a:r>
              <a:rPr b="1" lang="en" sz="1800">
                <a:solidFill>
                  <a:schemeClr val="dk1"/>
                </a:solidFill>
              </a:rPr>
              <a:t>,   </a:t>
            </a:r>
            <a:r>
              <a:rPr b="1" lang="en" sz="1200">
                <a:solidFill>
                  <a:srgbClr val="1155CC"/>
                </a:solidFill>
              </a:rPr>
              <a:t>Audio</a:t>
            </a:r>
            <a:r>
              <a:rPr b="1" lang="en" sz="1800"/>
              <a:t>]</a:t>
            </a:r>
            <a:endParaRPr b="1" sz="1800"/>
          </a:p>
        </p:txBody>
      </p:sp>
      <p:sp>
        <p:nvSpPr>
          <p:cNvPr id="311" name="Google Shape;311;p35"/>
          <p:cNvSpPr txBox="1"/>
          <p:nvPr/>
        </p:nvSpPr>
        <p:spPr>
          <a:xfrm>
            <a:off x="2884425" y="1100775"/>
            <a:ext cx="2805300" cy="100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t>"</a:t>
            </a:r>
            <a:r>
              <a:rPr b="1" lang="en" sz="1600">
                <a:solidFill>
                  <a:srgbClr val="38761D"/>
                </a:solidFill>
              </a:rPr>
              <a:t>Very informative</a:t>
            </a:r>
            <a:r>
              <a:rPr lang="en" sz="1600">
                <a:solidFill>
                  <a:srgbClr val="38761D"/>
                </a:solidFill>
              </a:rPr>
              <a:t> and gained some </a:t>
            </a:r>
            <a:r>
              <a:rPr b="1" lang="en" sz="1600">
                <a:solidFill>
                  <a:srgbClr val="38761D"/>
                </a:solidFill>
              </a:rPr>
              <a:t>new insights</a:t>
            </a:r>
            <a:r>
              <a:rPr lang="en" sz="1600">
                <a:solidFill>
                  <a:srgbClr val="38761D"/>
                </a:solidFill>
              </a:rPr>
              <a:t> that will help me take my workout to the next level.</a:t>
            </a:r>
            <a:r>
              <a:rPr lang="en" sz="1600"/>
              <a:t>"</a:t>
            </a:r>
            <a:endParaRPr sz="1600"/>
          </a:p>
        </p:txBody>
      </p:sp>
      <p:sp>
        <p:nvSpPr>
          <p:cNvPr id="312" name="Google Shape;312;p35"/>
          <p:cNvSpPr txBox="1"/>
          <p:nvPr/>
        </p:nvSpPr>
        <p:spPr>
          <a:xfrm>
            <a:off x="2884425" y="2295438"/>
            <a:ext cx="2805300" cy="70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t>"</a:t>
            </a:r>
            <a:r>
              <a:rPr lang="en" sz="1600">
                <a:solidFill>
                  <a:srgbClr val="BF9000"/>
                </a:solidFill>
              </a:rPr>
              <a:t>Makes me so </a:t>
            </a:r>
            <a:r>
              <a:rPr b="1" lang="en" sz="1600">
                <a:solidFill>
                  <a:srgbClr val="BF9000"/>
                </a:solidFill>
              </a:rPr>
              <a:t>motivated</a:t>
            </a:r>
            <a:r>
              <a:rPr lang="en" sz="1600">
                <a:solidFill>
                  <a:srgbClr val="BF9000"/>
                </a:solidFill>
              </a:rPr>
              <a:t>!</a:t>
            </a:r>
            <a:r>
              <a:rPr lang="en" sz="1600"/>
              <a:t>"</a:t>
            </a:r>
            <a:endParaRPr sz="16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36"/>
          <p:cNvSpPr/>
          <p:nvPr/>
        </p:nvSpPr>
        <p:spPr>
          <a:xfrm>
            <a:off x="256850" y="110425"/>
            <a:ext cx="2459400" cy="886200"/>
          </a:xfrm>
          <a:prstGeom prst="rect">
            <a:avLst/>
          </a:prstGeom>
          <a:solidFill>
            <a:srgbClr val="D9D9D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500">
                <a:solidFill>
                  <a:srgbClr val="FFFFFF"/>
                </a:solidFill>
              </a:rPr>
              <a:t>Data</a:t>
            </a:r>
            <a:endParaRPr sz="2500">
              <a:solidFill>
                <a:srgbClr val="FFFFFF"/>
              </a:solidFill>
            </a:endParaRPr>
          </a:p>
        </p:txBody>
      </p:sp>
      <p:sp>
        <p:nvSpPr>
          <p:cNvPr id="318" name="Google Shape;318;p36"/>
          <p:cNvSpPr/>
          <p:nvPr/>
        </p:nvSpPr>
        <p:spPr>
          <a:xfrm>
            <a:off x="256850" y="2117325"/>
            <a:ext cx="2459400" cy="886200"/>
          </a:xfrm>
          <a:prstGeom prst="rect">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000">
                <a:solidFill>
                  <a:schemeClr val="lt1"/>
                </a:solidFill>
              </a:rPr>
              <a:t>Sentiment Analysis</a:t>
            </a:r>
            <a:endParaRPr sz="2000">
              <a:solidFill>
                <a:srgbClr val="FFFFFF"/>
              </a:solidFill>
            </a:endParaRPr>
          </a:p>
        </p:txBody>
      </p:sp>
      <p:sp>
        <p:nvSpPr>
          <p:cNvPr id="319" name="Google Shape;319;p36"/>
          <p:cNvSpPr/>
          <p:nvPr/>
        </p:nvSpPr>
        <p:spPr>
          <a:xfrm>
            <a:off x="256850" y="1113875"/>
            <a:ext cx="2459400" cy="886200"/>
          </a:xfrm>
          <a:prstGeom prst="rect">
            <a:avLst/>
          </a:prstGeom>
          <a:solidFill>
            <a:srgbClr val="D9D9D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lt1"/>
                </a:solidFill>
              </a:rPr>
              <a:t>Review Categorization</a:t>
            </a:r>
            <a:endParaRPr sz="2000">
              <a:solidFill>
                <a:srgbClr val="FFFFFF"/>
              </a:solidFill>
            </a:endParaRPr>
          </a:p>
        </p:txBody>
      </p:sp>
      <p:sp>
        <p:nvSpPr>
          <p:cNvPr id="320" name="Google Shape;320;p36"/>
          <p:cNvSpPr/>
          <p:nvPr/>
        </p:nvSpPr>
        <p:spPr>
          <a:xfrm>
            <a:off x="256850" y="3120775"/>
            <a:ext cx="2459400" cy="886200"/>
          </a:xfrm>
          <a:prstGeom prst="rect">
            <a:avLst/>
          </a:prstGeom>
          <a:solidFill>
            <a:srgbClr val="D9D9D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rPr>
              <a:t>Description Vectorization</a:t>
            </a:r>
            <a:endParaRPr sz="2000">
              <a:solidFill>
                <a:srgbClr val="FFFFFF"/>
              </a:solidFill>
            </a:endParaRPr>
          </a:p>
        </p:txBody>
      </p:sp>
      <p:sp>
        <p:nvSpPr>
          <p:cNvPr id="321" name="Google Shape;321;p36"/>
          <p:cNvSpPr/>
          <p:nvPr/>
        </p:nvSpPr>
        <p:spPr>
          <a:xfrm>
            <a:off x="256850" y="4124225"/>
            <a:ext cx="2459400" cy="886200"/>
          </a:xfrm>
          <a:prstGeom prst="rect">
            <a:avLst/>
          </a:prstGeom>
          <a:solidFill>
            <a:srgbClr val="D9D9D9"/>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000">
                <a:solidFill>
                  <a:schemeClr val="lt1"/>
                </a:solidFill>
              </a:rPr>
              <a:t>Prediction</a:t>
            </a:r>
            <a:endParaRPr sz="2000">
              <a:solidFill>
                <a:srgbClr val="FFFFFF"/>
              </a:solidFill>
            </a:endParaRPr>
          </a:p>
        </p:txBody>
      </p:sp>
      <p:pic>
        <p:nvPicPr>
          <p:cNvPr id="322" name="Google Shape;322;p36"/>
          <p:cNvPicPr preferRelativeResize="0"/>
          <p:nvPr/>
        </p:nvPicPr>
        <p:blipFill>
          <a:blip r:embed="rId3">
            <a:alphaModFix/>
          </a:blip>
          <a:stretch>
            <a:fillRect/>
          </a:stretch>
        </p:blipFill>
        <p:spPr>
          <a:xfrm>
            <a:off x="6351526" y="131869"/>
            <a:ext cx="2251784" cy="389621"/>
          </a:xfrm>
          <a:prstGeom prst="rect">
            <a:avLst/>
          </a:prstGeom>
          <a:noFill/>
          <a:ln>
            <a:noFill/>
          </a:ln>
        </p:spPr>
      </p:pic>
      <p:sp>
        <p:nvSpPr>
          <p:cNvPr id="323" name="Google Shape;323;p36"/>
          <p:cNvSpPr txBox="1"/>
          <p:nvPr/>
        </p:nvSpPr>
        <p:spPr>
          <a:xfrm>
            <a:off x="5412801" y="786300"/>
            <a:ext cx="3976800" cy="389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b="1" sz="1800"/>
          </a:p>
        </p:txBody>
      </p:sp>
      <p:sp>
        <p:nvSpPr>
          <p:cNvPr id="324" name="Google Shape;324;p36"/>
          <p:cNvSpPr txBox="1"/>
          <p:nvPr/>
        </p:nvSpPr>
        <p:spPr>
          <a:xfrm>
            <a:off x="3854163" y="489188"/>
            <a:ext cx="6941700" cy="389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t>[ </a:t>
            </a:r>
            <a:r>
              <a:rPr b="1" lang="en" sz="1200">
                <a:solidFill>
                  <a:srgbClr val="38761D"/>
                </a:solidFill>
              </a:rPr>
              <a:t>Information</a:t>
            </a:r>
            <a:r>
              <a:rPr b="1" lang="en" sz="1200"/>
              <a:t>, </a:t>
            </a:r>
            <a:r>
              <a:rPr b="1" lang="en" sz="1200">
                <a:solidFill>
                  <a:srgbClr val="BF9000"/>
                </a:solidFill>
              </a:rPr>
              <a:t>Emotion</a:t>
            </a:r>
            <a:r>
              <a:rPr b="1" lang="en" sz="1200"/>
              <a:t>, </a:t>
            </a:r>
            <a:r>
              <a:rPr b="1" lang="en" sz="1200">
                <a:solidFill>
                  <a:srgbClr val="B45F06"/>
                </a:solidFill>
              </a:rPr>
              <a:t>Advertisement</a:t>
            </a:r>
            <a:r>
              <a:rPr b="1" lang="en" sz="1200"/>
              <a:t>, </a:t>
            </a:r>
            <a:r>
              <a:rPr b="1" lang="en" sz="1200">
                <a:solidFill>
                  <a:srgbClr val="1155CC"/>
                </a:solidFill>
              </a:rPr>
              <a:t>Audio</a:t>
            </a:r>
            <a:r>
              <a:rPr b="1" lang="en" sz="1200"/>
              <a:t> </a:t>
            </a:r>
            <a:r>
              <a:rPr b="1" lang="en" sz="1800"/>
              <a:t>]</a:t>
            </a:r>
            <a:endParaRPr b="1" sz="1800"/>
          </a:p>
        </p:txBody>
      </p:sp>
      <p:sp>
        <p:nvSpPr>
          <p:cNvPr id="325" name="Google Shape;325;p36"/>
          <p:cNvSpPr txBox="1"/>
          <p:nvPr/>
        </p:nvSpPr>
        <p:spPr>
          <a:xfrm>
            <a:off x="5412801" y="3148500"/>
            <a:ext cx="3976800" cy="389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t>[ </a:t>
            </a:r>
            <a:r>
              <a:rPr b="1" lang="en" sz="1800">
                <a:solidFill>
                  <a:srgbClr val="38761D"/>
                </a:solidFill>
              </a:rPr>
              <a:t>1.67</a:t>
            </a:r>
            <a:r>
              <a:rPr b="1" lang="en" sz="1800">
                <a:solidFill>
                  <a:schemeClr val="dk1"/>
                </a:solidFill>
              </a:rPr>
              <a:t>,	 </a:t>
            </a:r>
            <a:r>
              <a:rPr b="1" lang="en" sz="1800">
                <a:solidFill>
                  <a:srgbClr val="BF9000"/>
                </a:solidFill>
              </a:rPr>
              <a:t>1.58</a:t>
            </a:r>
            <a:r>
              <a:rPr b="1" lang="en" sz="1800">
                <a:solidFill>
                  <a:schemeClr val="dk1"/>
                </a:solidFill>
              </a:rPr>
              <a:t>,</a:t>
            </a:r>
            <a:r>
              <a:rPr b="1" lang="en" sz="1800"/>
              <a:t>    </a:t>
            </a:r>
            <a:r>
              <a:rPr b="1" lang="en" sz="1800">
                <a:solidFill>
                  <a:srgbClr val="B45F06"/>
                </a:solidFill>
              </a:rPr>
              <a:t>-0.70</a:t>
            </a:r>
            <a:r>
              <a:rPr b="1" lang="en" sz="1800">
                <a:solidFill>
                  <a:schemeClr val="dk1"/>
                </a:solidFill>
              </a:rPr>
              <a:t>,    </a:t>
            </a:r>
            <a:r>
              <a:rPr b="1" lang="en" sz="1200">
                <a:solidFill>
                  <a:srgbClr val="1155CC"/>
                </a:solidFill>
              </a:rPr>
              <a:t>Audio</a:t>
            </a:r>
            <a:r>
              <a:rPr b="1" lang="en" sz="1800"/>
              <a:t> ]</a:t>
            </a:r>
            <a:endParaRPr b="1" sz="1800"/>
          </a:p>
        </p:txBody>
      </p:sp>
      <p:sp>
        <p:nvSpPr>
          <p:cNvPr id="326" name="Google Shape;326;p36"/>
          <p:cNvSpPr txBox="1"/>
          <p:nvPr/>
        </p:nvSpPr>
        <p:spPr>
          <a:xfrm>
            <a:off x="2884425" y="1100775"/>
            <a:ext cx="2805300" cy="100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t>"</a:t>
            </a:r>
            <a:r>
              <a:rPr b="1" lang="en" sz="1600">
                <a:solidFill>
                  <a:srgbClr val="38761D"/>
                </a:solidFill>
              </a:rPr>
              <a:t>Very informative</a:t>
            </a:r>
            <a:r>
              <a:rPr lang="en" sz="1600">
                <a:solidFill>
                  <a:srgbClr val="38761D"/>
                </a:solidFill>
              </a:rPr>
              <a:t> and gained some </a:t>
            </a:r>
            <a:r>
              <a:rPr b="1" lang="en" sz="1600">
                <a:solidFill>
                  <a:srgbClr val="38761D"/>
                </a:solidFill>
              </a:rPr>
              <a:t>new insights</a:t>
            </a:r>
            <a:r>
              <a:rPr lang="en" sz="1600">
                <a:solidFill>
                  <a:srgbClr val="38761D"/>
                </a:solidFill>
              </a:rPr>
              <a:t> that will help me take my workout to the next level.</a:t>
            </a:r>
            <a:r>
              <a:rPr lang="en" sz="1600"/>
              <a:t>"</a:t>
            </a:r>
            <a:endParaRPr sz="1600"/>
          </a:p>
        </p:txBody>
      </p:sp>
      <p:sp>
        <p:nvSpPr>
          <p:cNvPr id="327" name="Google Shape;327;p36"/>
          <p:cNvSpPr txBox="1"/>
          <p:nvPr/>
        </p:nvSpPr>
        <p:spPr>
          <a:xfrm>
            <a:off x="2884425" y="2295438"/>
            <a:ext cx="2805300" cy="70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t>"</a:t>
            </a:r>
            <a:r>
              <a:rPr lang="en" sz="1600">
                <a:solidFill>
                  <a:srgbClr val="BF9000"/>
                </a:solidFill>
              </a:rPr>
              <a:t>Makes me so </a:t>
            </a:r>
            <a:r>
              <a:rPr b="1" lang="en" sz="1600">
                <a:solidFill>
                  <a:srgbClr val="BF9000"/>
                </a:solidFill>
              </a:rPr>
              <a:t>motivated</a:t>
            </a:r>
            <a:r>
              <a:rPr lang="en" sz="1600">
                <a:solidFill>
                  <a:srgbClr val="BF9000"/>
                </a:solidFill>
              </a:rPr>
              <a:t>!</a:t>
            </a:r>
            <a:r>
              <a:rPr lang="en" sz="1600"/>
              <a:t>"</a:t>
            </a:r>
            <a:endParaRPr sz="1600"/>
          </a:p>
        </p:txBody>
      </p:sp>
      <p:sp>
        <p:nvSpPr>
          <p:cNvPr id="328" name="Google Shape;328;p36"/>
          <p:cNvSpPr txBox="1"/>
          <p:nvPr/>
        </p:nvSpPr>
        <p:spPr>
          <a:xfrm>
            <a:off x="2884425" y="2886825"/>
            <a:ext cx="2805300" cy="84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t>"</a:t>
            </a:r>
            <a:r>
              <a:rPr lang="en" sz="1600">
                <a:solidFill>
                  <a:srgbClr val="B45F06"/>
                </a:solidFill>
              </a:rPr>
              <a:t>But the </a:t>
            </a:r>
            <a:r>
              <a:rPr b="1" lang="en" sz="1600">
                <a:solidFill>
                  <a:srgbClr val="B45F06"/>
                </a:solidFill>
              </a:rPr>
              <a:t>advertisements</a:t>
            </a:r>
            <a:r>
              <a:rPr lang="en" sz="1600">
                <a:solidFill>
                  <a:srgbClr val="B45F06"/>
                </a:solidFill>
              </a:rPr>
              <a:t> are </a:t>
            </a:r>
            <a:r>
              <a:rPr b="1" lang="en" sz="1600">
                <a:solidFill>
                  <a:srgbClr val="B45F06"/>
                </a:solidFill>
              </a:rPr>
              <a:t>annoying</a:t>
            </a:r>
            <a:r>
              <a:rPr lang="en" sz="1600">
                <a:solidFill>
                  <a:srgbClr val="B45F06"/>
                </a:solidFill>
              </a:rPr>
              <a:t>, they </a:t>
            </a:r>
            <a:r>
              <a:rPr b="1" lang="en" sz="1600">
                <a:solidFill>
                  <a:srgbClr val="B45F06"/>
                </a:solidFill>
              </a:rPr>
              <a:t>interrupt</a:t>
            </a:r>
            <a:r>
              <a:rPr lang="en" sz="1600">
                <a:solidFill>
                  <a:srgbClr val="B45F06"/>
                </a:solidFill>
              </a:rPr>
              <a:t> already brief podcasts.</a:t>
            </a:r>
            <a:r>
              <a:rPr lang="en" sz="1600"/>
              <a:t>"</a:t>
            </a:r>
            <a:endParaRPr sz="16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37"/>
          <p:cNvSpPr/>
          <p:nvPr/>
        </p:nvSpPr>
        <p:spPr>
          <a:xfrm>
            <a:off x="256850" y="110425"/>
            <a:ext cx="2459400" cy="886200"/>
          </a:xfrm>
          <a:prstGeom prst="rect">
            <a:avLst/>
          </a:prstGeom>
          <a:solidFill>
            <a:srgbClr val="D9D9D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500">
                <a:solidFill>
                  <a:srgbClr val="FFFFFF"/>
                </a:solidFill>
              </a:rPr>
              <a:t>Data</a:t>
            </a:r>
            <a:endParaRPr sz="2500">
              <a:solidFill>
                <a:srgbClr val="FFFFFF"/>
              </a:solidFill>
            </a:endParaRPr>
          </a:p>
        </p:txBody>
      </p:sp>
      <p:sp>
        <p:nvSpPr>
          <p:cNvPr id="334" name="Google Shape;334;p37"/>
          <p:cNvSpPr/>
          <p:nvPr/>
        </p:nvSpPr>
        <p:spPr>
          <a:xfrm>
            <a:off x="256850" y="2117325"/>
            <a:ext cx="2459400" cy="886200"/>
          </a:xfrm>
          <a:prstGeom prst="rect">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000">
                <a:solidFill>
                  <a:schemeClr val="lt1"/>
                </a:solidFill>
              </a:rPr>
              <a:t>Sentiment Analysis</a:t>
            </a:r>
            <a:endParaRPr sz="2000">
              <a:solidFill>
                <a:srgbClr val="FFFFFF"/>
              </a:solidFill>
            </a:endParaRPr>
          </a:p>
        </p:txBody>
      </p:sp>
      <p:sp>
        <p:nvSpPr>
          <p:cNvPr id="335" name="Google Shape;335;p37"/>
          <p:cNvSpPr/>
          <p:nvPr/>
        </p:nvSpPr>
        <p:spPr>
          <a:xfrm>
            <a:off x="256850" y="1113875"/>
            <a:ext cx="2459400" cy="886200"/>
          </a:xfrm>
          <a:prstGeom prst="rect">
            <a:avLst/>
          </a:prstGeom>
          <a:solidFill>
            <a:srgbClr val="D9D9D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lt1"/>
                </a:solidFill>
              </a:rPr>
              <a:t>Review Categorization</a:t>
            </a:r>
            <a:endParaRPr sz="2000">
              <a:solidFill>
                <a:srgbClr val="FFFFFF"/>
              </a:solidFill>
            </a:endParaRPr>
          </a:p>
        </p:txBody>
      </p:sp>
      <p:sp>
        <p:nvSpPr>
          <p:cNvPr id="336" name="Google Shape;336;p37"/>
          <p:cNvSpPr/>
          <p:nvPr/>
        </p:nvSpPr>
        <p:spPr>
          <a:xfrm>
            <a:off x="256850" y="3120775"/>
            <a:ext cx="2459400" cy="886200"/>
          </a:xfrm>
          <a:prstGeom prst="rect">
            <a:avLst/>
          </a:prstGeom>
          <a:solidFill>
            <a:srgbClr val="D9D9D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rPr>
              <a:t>Description Vectorization</a:t>
            </a:r>
            <a:endParaRPr sz="2000">
              <a:solidFill>
                <a:srgbClr val="FFFFFF"/>
              </a:solidFill>
            </a:endParaRPr>
          </a:p>
        </p:txBody>
      </p:sp>
      <p:sp>
        <p:nvSpPr>
          <p:cNvPr id="337" name="Google Shape;337;p37"/>
          <p:cNvSpPr/>
          <p:nvPr/>
        </p:nvSpPr>
        <p:spPr>
          <a:xfrm>
            <a:off x="256850" y="4124225"/>
            <a:ext cx="2459400" cy="886200"/>
          </a:xfrm>
          <a:prstGeom prst="rect">
            <a:avLst/>
          </a:prstGeom>
          <a:solidFill>
            <a:srgbClr val="D9D9D9"/>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000">
                <a:solidFill>
                  <a:schemeClr val="lt1"/>
                </a:solidFill>
              </a:rPr>
              <a:t>Prediction</a:t>
            </a:r>
            <a:endParaRPr sz="2000">
              <a:solidFill>
                <a:srgbClr val="FFFFFF"/>
              </a:solidFill>
            </a:endParaRPr>
          </a:p>
        </p:txBody>
      </p:sp>
      <p:pic>
        <p:nvPicPr>
          <p:cNvPr id="338" name="Google Shape;338;p37"/>
          <p:cNvPicPr preferRelativeResize="0"/>
          <p:nvPr/>
        </p:nvPicPr>
        <p:blipFill>
          <a:blip r:embed="rId3">
            <a:alphaModFix/>
          </a:blip>
          <a:stretch>
            <a:fillRect/>
          </a:stretch>
        </p:blipFill>
        <p:spPr>
          <a:xfrm>
            <a:off x="6351526" y="131869"/>
            <a:ext cx="2251784" cy="389621"/>
          </a:xfrm>
          <a:prstGeom prst="rect">
            <a:avLst/>
          </a:prstGeom>
          <a:noFill/>
          <a:ln>
            <a:noFill/>
          </a:ln>
        </p:spPr>
      </p:pic>
      <p:sp>
        <p:nvSpPr>
          <p:cNvPr id="339" name="Google Shape;339;p37"/>
          <p:cNvSpPr txBox="1"/>
          <p:nvPr/>
        </p:nvSpPr>
        <p:spPr>
          <a:xfrm>
            <a:off x="5412801" y="786300"/>
            <a:ext cx="3976800" cy="389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b="1" sz="1800"/>
          </a:p>
        </p:txBody>
      </p:sp>
      <p:sp>
        <p:nvSpPr>
          <p:cNvPr id="340" name="Google Shape;340;p37"/>
          <p:cNvSpPr txBox="1"/>
          <p:nvPr/>
        </p:nvSpPr>
        <p:spPr>
          <a:xfrm>
            <a:off x="3854163" y="489188"/>
            <a:ext cx="6941700" cy="389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t>[ </a:t>
            </a:r>
            <a:r>
              <a:rPr b="1" lang="en" sz="1200">
                <a:solidFill>
                  <a:srgbClr val="38761D"/>
                </a:solidFill>
              </a:rPr>
              <a:t>Information</a:t>
            </a:r>
            <a:r>
              <a:rPr b="1" lang="en" sz="1200"/>
              <a:t>, </a:t>
            </a:r>
            <a:r>
              <a:rPr b="1" lang="en" sz="1200">
                <a:solidFill>
                  <a:srgbClr val="BF9000"/>
                </a:solidFill>
              </a:rPr>
              <a:t>Emotion</a:t>
            </a:r>
            <a:r>
              <a:rPr b="1" lang="en" sz="1200"/>
              <a:t>, </a:t>
            </a:r>
            <a:r>
              <a:rPr b="1" lang="en" sz="1200">
                <a:solidFill>
                  <a:srgbClr val="B45F06"/>
                </a:solidFill>
              </a:rPr>
              <a:t>Advertisement</a:t>
            </a:r>
            <a:r>
              <a:rPr b="1" lang="en" sz="1200"/>
              <a:t>, </a:t>
            </a:r>
            <a:r>
              <a:rPr b="1" lang="en" sz="1200">
                <a:solidFill>
                  <a:srgbClr val="1155CC"/>
                </a:solidFill>
              </a:rPr>
              <a:t>Audio</a:t>
            </a:r>
            <a:r>
              <a:rPr b="1" lang="en" sz="1200"/>
              <a:t> </a:t>
            </a:r>
            <a:r>
              <a:rPr b="1" lang="en" sz="1800"/>
              <a:t>]</a:t>
            </a:r>
            <a:endParaRPr b="1" sz="1800"/>
          </a:p>
        </p:txBody>
      </p:sp>
      <p:sp>
        <p:nvSpPr>
          <p:cNvPr id="341" name="Google Shape;341;p37"/>
          <p:cNvSpPr txBox="1"/>
          <p:nvPr/>
        </p:nvSpPr>
        <p:spPr>
          <a:xfrm>
            <a:off x="5489001" y="4215300"/>
            <a:ext cx="3976800" cy="389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t>[ </a:t>
            </a:r>
            <a:r>
              <a:rPr b="1" lang="en" sz="1800">
                <a:solidFill>
                  <a:srgbClr val="38761D"/>
                </a:solidFill>
              </a:rPr>
              <a:t>1.67</a:t>
            </a:r>
            <a:r>
              <a:rPr b="1" lang="en" sz="1800">
                <a:solidFill>
                  <a:schemeClr val="dk1"/>
                </a:solidFill>
              </a:rPr>
              <a:t>,    </a:t>
            </a:r>
            <a:r>
              <a:rPr b="1" lang="en" sz="1800">
                <a:solidFill>
                  <a:srgbClr val="BF9000"/>
                </a:solidFill>
              </a:rPr>
              <a:t>1.58</a:t>
            </a:r>
            <a:r>
              <a:rPr b="1" lang="en" sz="1800">
                <a:solidFill>
                  <a:schemeClr val="dk1"/>
                </a:solidFill>
              </a:rPr>
              <a:t>,    </a:t>
            </a:r>
            <a:r>
              <a:rPr b="1" lang="en" sz="1800">
                <a:solidFill>
                  <a:srgbClr val="B45F06"/>
                </a:solidFill>
              </a:rPr>
              <a:t>-0.70</a:t>
            </a:r>
            <a:r>
              <a:rPr b="1" lang="en" sz="1800">
                <a:solidFill>
                  <a:schemeClr val="dk1"/>
                </a:solidFill>
              </a:rPr>
              <a:t>,    </a:t>
            </a:r>
            <a:r>
              <a:rPr b="1" lang="en" sz="1800">
                <a:solidFill>
                  <a:srgbClr val="1155CC"/>
                </a:solidFill>
              </a:rPr>
              <a:t>0.90</a:t>
            </a:r>
            <a:r>
              <a:rPr b="1" lang="en" sz="1800">
                <a:solidFill>
                  <a:schemeClr val="dk1"/>
                </a:solidFill>
              </a:rPr>
              <a:t> </a:t>
            </a:r>
            <a:r>
              <a:rPr b="1" lang="en" sz="1800"/>
              <a:t>]</a:t>
            </a:r>
            <a:endParaRPr b="1" sz="1800"/>
          </a:p>
        </p:txBody>
      </p:sp>
      <p:sp>
        <p:nvSpPr>
          <p:cNvPr id="342" name="Google Shape;342;p37"/>
          <p:cNvSpPr txBox="1"/>
          <p:nvPr/>
        </p:nvSpPr>
        <p:spPr>
          <a:xfrm>
            <a:off x="2884425" y="1100775"/>
            <a:ext cx="2805300" cy="100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t>"</a:t>
            </a:r>
            <a:r>
              <a:rPr b="1" lang="en" sz="1600">
                <a:solidFill>
                  <a:srgbClr val="38761D"/>
                </a:solidFill>
              </a:rPr>
              <a:t>Very informative</a:t>
            </a:r>
            <a:r>
              <a:rPr lang="en" sz="1600">
                <a:solidFill>
                  <a:srgbClr val="38761D"/>
                </a:solidFill>
              </a:rPr>
              <a:t> and gained some </a:t>
            </a:r>
            <a:r>
              <a:rPr b="1" lang="en" sz="1600">
                <a:solidFill>
                  <a:srgbClr val="38761D"/>
                </a:solidFill>
              </a:rPr>
              <a:t>new insights</a:t>
            </a:r>
            <a:r>
              <a:rPr lang="en" sz="1600">
                <a:solidFill>
                  <a:srgbClr val="38761D"/>
                </a:solidFill>
              </a:rPr>
              <a:t> that will help me take my workout to the next level.</a:t>
            </a:r>
            <a:r>
              <a:rPr lang="en" sz="1600"/>
              <a:t>"</a:t>
            </a:r>
            <a:endParaRPr sz="1600"/>
          </a:p>
        </p:txBody>
      </p:sp>
      <p:sp>
        <p:nvSpPr>
          <p:cNvPr id="343" name="Google Shape;343;p37"/>
          <p:cNvSpPr txBox="1"/>
          <p:nvPr/>
        </p:nvSpPr>
        <p:spPr>
          <a:xfrm>
            <a:off x="2884425" y="2295438"/>
            <a:ext cx="2805300" cy="70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t>"</a:t>
            </a:r>
            <a:r>
              <a:rPr lang="en" sz="1600">
                <a:solidFill>
                  <a:srgbClr val="BF9000"/>
                </a:solidFill>
              </a:rPr>
              <a:t>Makes me so </a:t>
            </a:r>
            <a:r>
              <a:rPr b="1" lang="en" sz="1600">
                <a:solidFill>
                  <a:srgbClr val="BF9000"/>
                </a:solidFill>
              </a:rPr>
              <a:t>motivated</a:t>
            </a:r>
            <a:r>
              <a:rPr lang="en" sz="1600">
                <a:solidFill>
                  <a:srgbClr val="BF9000"/>
                </a:solidFill>
              </a:rPr>
              <a:t>!</a:t>
            </a:r>
            <a:r>
              <a:rPr lang="en" sz="1600"/>
              <a:t>"</a:t>
            </a:r>
            <a:endParaRPr sz="1600"/>
          </a:p>
        </p:txBody>
      </p:sp>
      <p:sp>
        <p:nvSpPr>
          <p:cNvPr id="344" name="Google Shape;344;p37"/>
          <p:cNvSpPr txBox="1"/>
          <p:nvPr/>
        </p:nvSpPr>
        <p:spPr>
          <a:xfrm>
            <a:off x="2884425" y="2886825"/>
            <a:ext cx="2805300" cy="84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t>"</a:t>
            </a:r>
            <a:r>
              <a:rPr lang="en" sz="1600">
                <a:solidFill>
                  <a:srgbClr val="B45F06"/>
                </a:solidFill>
              </a:rPr>
              <a:t>But the </a:t>
            </a:r>
            <a:r>
              <a:rPr b="1" lang="en" sz="1600">
                <a:solidFill>
                  <a:srgbClr val="B45F06"/>
                </a:solidFill>
              </a:rPr>
              <a:t>advertisements</a:t>
            </a:r>
            <a:r>
              <a:rPr lang="en" sz="1600">
                <a:solidFill>
                  <a:srgbClr val="B45F06"/>
                </a:solidFill>
              </a:rPr>
              <a:t> are </a:t>
            </a:r>
            <a:r>
              <a:rPr b="1" lang="en" sz="1600">
                <a:solidFill>
                  <a:srgbClr val="B45F06"/>
                </a:solidFill>
              </a:rPr>
              <a:t>annoying</a:t>
            </a:r>
            <a:r>
              <a:rPr lang="en" sz="1600">
                <a:solidFill>
                  <a:srgbClr val="B45F06"/>
                </a:solidFill>
              </a:rPr>
              <a:t>, they </a:t>
            </a:r>
            <a:r>
              <a:rPr b="1" lang="en" sz="1600">
                <a:solidFill>
                  <a:srgbClr val="B45F06"/>
                </a:solidFill>
              </a:rPr>
              <a:t>interrupt</a:t>
            </a:r>
            <a:r>
              <a:rPr lang="en" sz="1600">
                <a:solidFill>
                  <a:srgbClr val="B45F06"/>
                </a:solidFill>
              </a:rPr>
              <a:t> already brief podcasts.</a:t>
            </a:r>
            <a:r>
              <a:rPr lang="en" sz="1600"/>
              <a:t>"</a:t>
            </a:r>
            <a:endParaRPr sz="1600"/>
          </a:p>
        </p:txBody>
      </p:sp>
      <p:sp>
        <p:nvSpPr>
          <p:cNvPr id="345" name="Google Shape;345;p37"/>
          <p:cNvSpPr txBox="1"/>
          <p:nvPr/>
        </p:nvSpPr>
        <p:spPr>
          <a:xfrm>
            <a:off x="2884425" y="4008425"/>
            <a:ext cx="2947800" cy="81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t>"</a:t>
            </a:r>
            <a:r>
              <a:rPr lang="en" sz="1600">
                <a:solidFill>
                  <a:srgbClr val="1155CC"/>
                </a:solidFill>
              </a:rPr>
              <a:t>It has a </a:t>
            </a:r>
            <a:r>
              <a:rPr b="1" lang="en" sz="1600">
                <a:solidFill>
                  <a:srgbClr val="1155CC"/>
                </a:solidFill>
              </a:rPr>
              <a:t>fantastic</a:t>
            </a:r>
            <a:r>
              <a:rPr lang="en" sz="1600">
                <a:solidFill>
                  <a:srgbClr val="1155CC"/>
                </a:solidFill>
              </a:rPr>
              <a:t> and </a:t>
            </a:r>
            <a:r>
              <a:rPr b="1" lang="en" sz="1600">
                <a:solidFill>
                  <a:srgbClr val="1155CC"/>
                </a:solidFill>
              </a:rPr>
              <a:t>enormous</a:t>
            </a:r>
            <a:r>
              <a:rPr lang="en" sz="1600">
                <a:solidFill>
                  <a:srgbClr val="1155CC"/>
                </a:solidFill>
              </a:rPr>
              <a:t> variety of </a:t>
            </a:r>
            <a:r>
              <a:rPr b="1" lang="en" sz="1600">
                <a:solidFill>
                  <a:srgbClr val="1155CC"/>
                </a:solidFill>
              </a:rPr>
              <a:t>sounds</a:t>
            </a:r>
            <a:r>
              <a:rPr lang="en" sz="1600">
                <a:solidFill>
                  <a:srgbClr val="1155CC"/>
                </a:solidFill>
              </a:rPr>
              <a:t> and </a:t>
            </a:r>
            <a:r>
              <a:rPr b="1" lang="en" sz="1600">
                <a:solidFill>
                  <a:srgbClr val="1155CC"/>
                </a:solidFill>
              </a:rPr>
              <a:t>speeds</a:t>
            </a:r>
            <a:r>
              <a:rPr lang="en" sz="1600">
                <a:solidFill>
                  <a:srgbClr val="1155CC"/>
                </a:solidFill>
              </a:rPr>
              <a:t>.</a:t>
            </a:r>
            <a:r>
              <a:rPr lang="en" sz="1600"/>
              <a:t>"</a:t>
            </a:r>
            <a:endParaRPr sz="16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38"/>
          <p:cNvSpPr/>
          <p:nvPr/>
        </p:nvSpPr>
        <p:spPr>
          <a:xfrm>
            <a:off x="256850" y="110425"/>
            <a:ext cx="2459400" cy="886200"/>
          </a:xfrm>
          <a:prstGeom prst="rect">
            <a:avLst/>
          </a:prstGeom>
          <a:solidFill>
            <a:srgbClr val="D9D9D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500">
                <a:solidFill>
                  <a:srgbClr val="FFFFFF"/>
                </a:solidFill>
              </a:rPr>
              <a:t>Data</a:t>
            </a:r>
            <a:endParaRPr sz="2500">
              <a:solidFill>
                <a:srgbClr val="FFFFFF"/>
              </a:solidFill>
            </a:endParaRPr>
          </a:p>
        </p:txBody>
      </p:sp>
      <p:sp>
        <p:nvSpPr>
          <p:cNvPr id="351" name="Google Shape;351;p38"/>
          <p:cNvSpPr/>
          <p:nvPr/>
        </p:nvSpPr>
        <p:spPr>
          <a:xfrm>
            <a:off x="256850" y="2117325"/>
            <a:ext cx="2459400" cy="886200"/>
          </a:xfrm>
          <a:prstGeom prst="rect">
            <a:avLst/>
          </a:prstGeom>
          <a:solidFill>
            <a:srgbClr val="D9D9D9"/>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000">
                <a:solidFill>
                  <a:schemeClr val="lt1"/>
                </a:solidFill>
              </a:rPr>
              <a:t>Sentiment Analysis</a:t>
            </a:r>
            <a:endParaRPr sz="2000">
              <a:solidFill>
                <a:srgbClr val="FFFFFF"/>
              </a:solidFill>
            </a:endParaRPr>
          </a:p>
        </p:txBody>
      </p:sp>
      <p:sp>
        <p:nvSpPr>
          <p:cNvPr id="352" name="Google Shape;352;p38"/>
          <p:cNvSpPr/>
          <p:nvPr/>
        </p:nvSpPr>
        <p:spPr>
          <a:xfrm>
            <a:off x="256850" y="1113875"/>
            <a:ext cx="2459400" cy="886200"/>
          </a:xfrm>
          <a:prstGeom prst="rect">
            <a:avLst/>
          </a:prstGeom>
          <a:solidFill>
            <a:srgbClr val="D9D9D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lt1"/>
                </a:solidFill>
              </a:rPr>
              <a:t>Review Categorization</a:t>
            </a:r>
            <a:endParaRPr sz="2000">
              <a:solidFill>
                <a:srgbClr val="FFFFFF"/>
              </a:solidFill>
            </a:endParaRPr>
          </a:p>
        </p:txBody>
      </p:sp>
      <p:sp>
        <p:nvSpPr>
          <p:cNvPr id="353" name="Google Shape;353;p38"/>
          <p:cNvSpPr/>
          <p:nvPr/>
        </p:nvSpPr>
        <p:spPr>
          <a:xfrm>
            <a:off x="256850" y="3120775"/>
            <a:ext cx="2459400" cy="886200"/>
          </a:xfrm>
          <a:prstGeom prst="rect">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rPr>
              <a:t>Vectorization</a:t>
            </a:r>
            <a:endParaRPr sz="2000">
              <a:solidFill>
                <a:srgbClr val="FFFFFF"/>
              </a:solidFill>
            </a:endParaRPr>
          </a:p>
        </p:txBody>
      </p:sp>
      <p:sp>
        <p:nvSpPr>
          <p:cNvPr id="354" name="Google Shape;354;p38"/>
          <p:cNvSpPr/>
          <p:nvPr/>
        </p:nvSpPr>
        <p:spPr>
          <a:xfrm>
            <a:off x="256850" y="4124225"/>
            <a:ext cx="2459400" cy="886200"/>
          </a:xfrm>
          <a:prstGeom prst="rect">
            <a:avLst/>
          </a:prstGeom>
          <a:solidFill>
            <a:srgbClr val="D9D9D9"/>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000">
                <a:solidFill>
                  <a:schemeClr val="lt1"/>
                </a:solidFill>
              </a:rPr>
              <a:t>Prediction</a:t>
            </a:r>
            <a:endParaRPr sz="2000">
              <a:solidFill>
                <a:srgbClr val="FFFFFF"/>
              </a:solidFill>
            </a:endParaRPr>
          </a:p>
        </p:txBody>
      </p:sp>
      <p:pic>
        <p:nvPicPr>
          <p:cNvPr id="355" name="Google Shape;355;p38"/>
          <p:cNvPicPr preferRelativeResize="0"/>
          <p:nvPr/>
        </p:nvPicPr>
        <p:blipFill>
          <a:blip r:embed="rId3">
            <a:alphaModFix/>
          </a:blip>
          <a:stretch>
            <a:fillRect/>
          </a:stretch>
        </p:blipFill>
        <p:spPr>
          <a:xfrm>
            <a:off x="4195350" y="530604"/>
            <a:ext cx="4602528" cy="2345951"/>
          </a:xfrm>
          <a:prstGeom prst="rect">
            <a:avLst/>
          </a:prstGeom>
          <a:noFill/>
          <a:ln>
            <a:noFill/>
          </a:ln>
        </p:spPr>
      </p:pic>
      <p:sp>
        <p:nvSpPr>
          <p:cNvPr id="356" name="Google Shape;356;p38"/>
          <p:cNvSpPr/>
          <p:nvPr/>
        </p:nvSpPr>
        <p:spPr>
          <a:xfrm>
            <a:off x="4523825" y="2173125"/>
            <a:ext cx="1237500" cy="330300"/>
          </a:xfrm>
          <a:prstGeom prst="roundRect">
            <a:avLst>
              <a:gd fmla="val 16667" name="adj"/>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38"/>
          <p:cNvSpPr/>
          <p:nvPr/>
        </p:nvSpPr>
        <p:spPr>
          <a:xfrm>
            <a:off x="5781100" y="1755500"/>
            <a:ext cx="2427300" cy="271500"/>
          </a:xfrm>
          <a:prstGeom prst="roundRect">
            <a:avLst>
              <a:gd fmla="val 16667" name="adj"/>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38"/>
          <p:cNvSpPr/>
          <p:nvPr/>
        </p:nvSpPr>
        <p:spPr>
          <a:xfrm>
            <a:off x="5781100" y="2422125"/>
            <a:ext cx="2427300" cy="271500"/>
          </a:xfrm>
          <a:prstGeom prst="roundRect">
            <a:avLst>
              <a:gd fmla="val 16667" name="adj"/>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38"/>
          <p:cNvSpPr txBox="1"/>
          <p:nvPr/>
        </p:nvSpPr>
        <p:spPr>
          <a:xfrm>
            <a:off x="2835325" y="988600"/>
            <a:ext cx="3639000" cy="50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t>Description</a:t>
            </a:r>
            <a:endParaRPr b="1" sz="1800"/>
          </a:p>
        </p:txBody>
      </p:sp>
      <p:sp>
        <p:nvSpPr>
          <p:cNvPr id="360" name="Google Shape;360;p38"/>
          <p:cNvSpPr txBox="1"/>
          <p:nvPr/>
        </p:nvSpPr>
        <p:spPr>
          <a:xfrm>
            <a:off x="3175200" y="2767675"/>
            <a:ext cx="5695800" cy="10869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Char char="●"/>
            </a:pPr>
            <a:r>
              <a:rPr lang="en" sz="1800"/>
              <a:t>TF-IDF (Term Frequency - Inverse Document Frequency) vectorize descriptions</a:t>
            </a:r>
            <a:endParaRPr sz="1800"/>
          </a:p>
          <a:p>
            <a:pPr indent="-342900" lvl="0" marL="457200" rtl="0" algn="l">
              <a:lnSpc>
                <a:spcPct val="115000"/>
              </a:lnSpc>
              <a:spcBef>
                <a:spcPts val="0"/>
              </a:spcBef>
              <a:spcAft>
                <a:spcPts val="0"/>
              </a:spcAft>
              <a:buSzPts val="1800"/>
              <a:buChar char="●"/>
            </a:pPr>
            <a:r>
              <a:rPr lang="en" sz="1800"/>
              <a:t>Concatenate</a:t>
            </a:r>
            <a:r>
              <a:rPr lang="en" sz="1800"/>
              <a:t> with the sentiment vector</a:t>
            </a:r>
            <a:endParaRPr sz="1800"/>
          </a:p>
          <a:p>
            <a:pPr indent="0" lvl="0" marL="457200" rtl="0" algn="l">
              <a:lnSpc>
                <a:spcPct val="115000"/>
              </a:lnSpc>
              <a:spcBef>
                <a:spcPts val="0"/>
              </a:spcBef>
              <a:spcAft>
                <a:spcPts val="0"/>
              </a:spcAft>
              <a:buNone/>
            </a:pPr>
            <a:r>
              <a:t/>
            </a:r>
            <a:endParaRPr b="1" sz="1800"/>
          </a:p>
        </p:txBody>
      </p:sp>
      <p:sp>
        <p:nvSpPr>
          <p:cNvPr id="361" name="Google Shape;361;p38"/>
          <p:cNvSpPr txBox="1"/>
          <p:nvPr/>
        </p:nvSpPr>
        <p:spPr>
          <a:xfrm>
            <a:off x="3552825" y="3833750"/>
            <a:ext cx="3639000" cy="1176600"/>
          </a:xfrm>
          <a:prstGeom prst="rect">
            <a:avLst/>
          </a:prstGeom>
          <a:noFill/>
          <a:ln>
            <a:noFill/>
          </a:ln>
        </p:spPr>
        <p:txBody>
          <a:bodyPr anchorCtr="0" anchor="t" bIns="91425" lIns="91425" spcFirstLastPara="1" rIns="91425" wrap="square" tIns="91425">
            <a:noAutofit/>
          </a:bodyPr>
          <a:lstStyle/>
          <a:p>
            <a:pPr indent="0" lvl="0" marL="457200" rtl="0" algn="ctr">
              <a:lnSpc>
                <a:spcPct val="115000"/>
              </a:lnSpc>
              <a:spcBef>
                <a:spcPts val="0"/>
              </a:spcBef>
              <a:spcAft>
                <a:spcPts val="0"/>
              </a:spcAft>
              <a:buNone/>
            </a:pPr>
            <a:r>
              <a:rPr b="1" lang="en" sz="1800">
                <a:solidFill>
                  <a:schemeClr val="dk1"/>
                </a:solidFill>
              </a:rPr>
              <a:t>Description TF-IDF Vector + </a:t>
            </a:r>
            <a:endParaRPr b="1" sz="1800">
              <a:solidFill>
                <a:schemeClr val="dk1"/>
              </a:solidFill>
            </a:endParaRPr>
          </a:p>
          <a:p>
            <a:pPr indent="0" lvl="0" marL="457200" rtl="0" algn="ctr">
              <a:lnSpc>
                <a:spcPct val="115000"/>
              </a:lnSpc>
              <a:spcBef>
                <a:spcPts val="0"/>
              </a:spcBef>
              <a:spcAft>
                <a:spcPts val="0"/>
              </a:spcAft>
              <a:buClr>
                <a:schemeClr val="dk1"/>
              </a:buClr>
              <a:buSzPts val="1100"/>
              <a:buFont typeface="Arial"/>
              <a:buNone/>
            </a:pPr>
            <a:r>
              <a:rPr b="1" lang="en" sz="1800">
                <a:solidFill>
                  <a:schemeClr val="dk1"/>
                </a:solidFill>
              </a:rPr>
              <a:t>Review Sentiment Vector</a:t>
            </a:r>
            <a:endParaRPr b="1" sz="1800">
              <a:solidFill>
                <a:schemeClr val="dk1"/>
              </a:solidFill>
            </a:endParaRPr>
          </a:p>
          <a:p>
            <a:pPr indent="0" lvl="0" marL="0" rtl="0" algn="ctr">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5"/>
                                        </p:tgtEl>
                                        <p:attrNameLst>
                                          <p:attrName>style.visibility</p:attrName>
                                        </p:attrNameLst>
                                      </p:cBhvr>
                                      <p:to>
                                        <p:strVal val="visible"/>
                                      </p:to>
                                    </p:set>
                                    <p:animEffect filter="fade" transition="in">
                                      <p:cBhvr>
                                        <p:cTn dur="1000"/>
                                        <p:tgtEl>
                                          <p:spTgt spid="355"/>
                                        </p:tgtEl>
                                      </p:cBhvr>
                                    </p:animEffect>
                                  </p:childTnLst>
                                </p:cTn>
                              </p:par>
                              <p:par>
                                <p:cTn fill="hold" nodeType="withEffect" presetClass="entr" presetID="10" presetSubtype="0">
                                  <p:stCondLst>
                                    <p:cond delay="0"/>
                                  </p:stCondLst>
                                  <p:childTnLst>
                                    <p:set>
                                      <p:cBhvr>
                                        <p:cTn dur="1" fill="hold">
                                          <p:stCondLst>
                                            <p:cond delay="0"/>
                                          </p:stCondLst>
                                        </p:cTn>
                                        <p:tgtEl>
                                          <p:spTgt spid="356"/>
                                        </p:tgtEl>
                                        <p:attrNameLst>
                                          <p:attrName>style.visibility</p:attrName>
                                        </p:attrNameLst>
                                      </p:cBhvr>
                                      <p:to>
                                        <p:strVal val="visible"/>
                                      </p:to>
                                    </p:set>
                                    <p:animEffect filter="fade" transition="in">
                                      <p:cBhvr>
                                        <p:cTn dur="1000"/>
                                        <p:tgtEl>
                                          <p:spTgt spid="356"/>
                                        </p:tgtEl>
                                      </p:cBhvr>
                                    </p:animEffect>
                                  </p:childTnLst>
                                </p:cTn>
                              </p:par>
                              <p:par>
                                <p:cTn fill="hold" nodeType="withEffect" presetClass="entr" presetID="10" presetSubtype="0">
                                  <p:stCondLst>
                                    <p:cond delay="0"/>
                                  </p:stCondLst>
                                  <p:childTnLst>
                                    <p:set>
                                      <p:cBhvr>
                                        <p:cTn dur="1" fill="hold">
                                          <p:stCondLst>
                                            <p:cond delay="0"/>
                                          </p:stCondLst>
                                        </p:cTn>
                                        <p:tgtEl>
                                          <p:spTgt spid="357"/>
                                        </p:tgtEl>
                                        <p:attrNameLst>
                                          <p:attrName>style.visibility</p:attrName>
                                        </p:attrNameLst>
                                      </p:cBhvr>
                                      <p:to>
                                        <p:strVal val="visible"/>
                                      </p:to>
                                    </p:set>
                                    <p:animEffect filter="fade" transition="in">
                                      <p:cBhvr>
                                        <p:cTn dur="1000"/>
                                        <p:tgtEl>
                                          <p:spTgt spid="357"/>
                                        </p:tgtEl>
                                      </p:cBhvr>
                                    </p:animEffect>
                                  </p:childTnLst>
                                </p:cTn>
                              </p:par>
                              <p:par>
                                <p:cTn fill="hold" nodeType="withEffect" presetClass="entr" presetID="10" presetSubtype="0">
                                  <p:stCondLst>
                                    <p:cond delay="0"/>
                                  </p:stCondLst>
                                  <p:childTnLst>
                                    <p:set>
                                      <p:cBhvr>
                                        <p:cTn dur="1" fill="hold">
                                          <p:stCondLst>
                                            <p:cond delay="0"/>
                                          </p:stCondLst>
                                        </p:cTn>
                                        <p:tgtEl>
                                          <p:spTgt spid="358"/>
                                        </p:tgtEl>
                                        <p:attrNameLst>
                                          <p:attrName>style.visibility</p:attrName>
                                        </p:attrNameLst>
                                      </p:cBhvr>
                                      <p:to>
                                        <p:strVal val="visible"/>
                                      </p:to>
                                    </p:set>
                                    <p:animEffect filter="fade" transition="in">
                                      <p:cBhvr>
                                        <p:cTn dur="1000"/>
                                        <p:tgtEl>
                                          <p:spTgt spid="358"/>
                                        </p:tgtEl>
                                      </p:cBhvr>
                                    </p:animEffect>
                                  </p:childTnLst>
                                </p:cTn>
                              </p:par>
                              <p:par>
                                <p:cTn fill="hold" nodeType="withEffect" presetClass="entr" presetID="10" presetSubtype="0">
                                  <p:stCondLst>
                                    <p:cond delay="0"/>
                                  </p:stCondLst>
                                  <p:childTnLst>
                                    <p:set>
                                      <p:cBhvr>
                                        <p:cTn dur="1" fill="hold">
                                          <p:stCondLst>
                                            <p:cond delay="0"/>
                                          </p:stCondLst>
                                        </p:cTn>
                                        <p:tgtEl>
                                          <p:spTgt spid="359"/>
                                        </p:tgtEl>
                                        <p:attrNameLst>
                                          <p:attrName>style.visibility</p:attrName>
                                        </p:attrNameLst>
                                      </p:cBhvr>
                                      <p:to>
                                        <p:strVal val="visible"/>
                                      </p:to>
                                    </p:set>
                                    <p:animEffect filter="fade" transition="in">
                                      <p:cBhvr>
                                        <p:cTn dur="1000"/>
                                        <p:tgtEl>
                                          <p:spTgt spid="35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0"/>
                                        </p:tgtEl>
                                        <p:attrNameLst>
                                          <p:attrName>style.visibility</p:attrName>
                                        </p:attrNameLst>
                                      </p:cBhvr>
                                      <p:to>
                                        <p:strVal val="visible"/>
                                      </p:to>
                                    </p:set>
                                    <p:animEffect filter="fade" transition="in">
                                      <p:cBhvr>
                                        <p:cTn dur="1000"/>
                                        <p:tgtEl>
                                          <p:spTgt spid="36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1"/>
                                        </p:tgtEl>
                                        <p:attrNameLst>
                                          <p:attrName>style.visibility</p:attrName>
                                        </p:attrNameLst>
                                      </p:cBhvr>
                                      <p:to>
                                        <p:strVal val="visible"/>
                                      </p:to>
                                    </p:set>
                                    <p:animEffect filter="fade" transition="in">
                                      <p:cBhvr>
                                        <p:cTn dur="1000"/>
                                        <p:tgtEl>
                                          <p:spTgt spid="36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39"/>
          <p:cNvSpPr/>
          <p:nvPr/>
        </p:nvSpPr>
        <p:spPr>
          <a:xfrm>
            <a:off x="256850" y="110425"/>
            <a:ext cx="2459400" cy="886200"/>
          </a:xfrm>
          <a:prstGeom prst="rect">
            <a:avLst/>
          </a:prstGeom>
          <a:solidFill>
            <a:srgbClr val="D9D9D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500">
                <a:solidFill>
                  <a:srgbClr val="FFFFFF"/>
                </a:solidFill>
              </a:rPr>
              <a:t>Data</a:t>
            </a:r>
            <a:endParaRPr sz="2500">
              <a:solidFill>
                <a:srgbClr val="FFFFFF"/>
              </a:solidFill>
            </a:endParaRPr>
          </a:p>
        </p:txBody>
      </p:sp>
      <p:sp>
        <p:nvSpPr>
          <p:cNvPr id="367" name="Google Shape;367;p39"/>
          <p:cNvSpPr/>
          <p:nvPr/>
        </p:nvSpPr>
        <p:spPr>
          <a:xfrm>
            <a:off x="256850" y="2117325"/>
            <a:ext cx="2459400" cy="886200"/>
          </a:xfrm>
          <a:prstGeom prst="rect">
            <a:avLst/>
          </a:prstGeom>
          <a:solidFill>
            <a:srgbClr val="D9D9D9"/>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000">
                <a:solidFill>
                  <a:schemeClr val="lt1"/>
                </a:solidFill>
              </a:rPr>
              <a:t>Sentiment Analysis</a:t>
            </a:r>
            <a:endParaRPr sz="2000">
              <a:solidFill>
                <a:srgbClr val="FFFFFF"/>
              </a:solidFill>
            </a:endParaRPr>
          </a:p>
        </p:txBody>
      </p:sp>
      <p:sp>
        <p:nvSpPr>
          <p:cNvPr id="368" name="Google Shape;368;p39"/>
          <p:cNvSpPr/>
          <p:nvPr/>
        </p:nvSpPr>
        <p:spPr>
          <a:xfrm>
            <a:off x="256850" y="1113875"/>
            <a:ext cx="2459400" cy="886200"/>
          </a:xfrm>
          <a:prstGeom prst="rect">
            <a:avLst/>
          </a:prstGeom>
          <a:solidFill>
            <a:srgbClr val="D9D9D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lt1"/>
                </a:solidFill>
              </a:rPr>
              <a:t>Review Categorization</a:t>
            </a:r>
            <a:endParaRPr sz="2000">
              <a:solidFill>
                <a:srgbClr val="FFFFFF"/>
              </a:solidFill>
            </a:endParaRPr>
          </a:p>
        </p:txBody>
      </p:sp>
      <p:sp>
        <p:nvSpPr>
          <p:cNvPr id="369" name="Google Shape;369;p39"/>
          <p:cNvSpPr/>
          <p:nvPr/>
        </p:nvSpPr>
        <p:spPr>
          <a:xfrm>
            <a:off x="256850" y="3120775"/>
            <a:ext cx="2459400" cy="886200"/>
          </a:xfrm>
          <a:prstGeom prst="rect">
            <a:avLst/>
          </a:prstGeom>
          <a:solidFill>
            <a:srgbClr val="D9D9D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rPr>
              <a:t>Vectorization</a:t>
            </a:r>
            <a:endParaRPr sz="2000">
              <a:solidFill>
                <a:srgbClr val="FFFFFF"/>
              </a:solidFill>
            </a:endParaRPr>
          </a:p>
        </p:txBody>
      </p:sp>
      <p:sp>
        <p:nvSpPr>
          <p:cNvPr id="370" name="Google Shape;370;p39"/>
          <p:cNvSpPr/>
          <p:nvPr/>
        </p:nvSpPr>
        <p:spPr>
          <a:xfrm>
            <a:off x="256850" y="4124225"/>
            <a:ext cx="2459400" cy="886200"/>
          </a:xfrm>
          <a:prstGeom prst="rect">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000">
                <a:solidFill>
                  <a:schemeClr val="lt1"/>
                </a:solidFill>
              </a:rPr>
              <a:t>Prediction</a:t>
            </a:r>
            <a:endParaRPr sz="2000">
              <a:solidFill>
                <a:srgbClr val="FFFFFF"/>
              </a:solidFill>
            </a:endParaRPr>
          </a:p>
        </p:txBody>
      </p:sp>
      <p:sp>
        <p:nvSpPr>
          <p:cNvPr id="371" name="Google Shape;371;p39"/>
          <p:cNvSpPr txBox="1"/>
          <p:nvPr/>
        </p:nvSpPr>
        <p:spPr>
          <a:xfrm>
            <a:off x="4138050" y="1495775"/>
            <a:ext cx="3639000" cy="504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t>Random Forest</a:t>
            </a:r>
            <a:r>
              <a:rPr b="1" lang="en" sz="1800"/>
              <a:t> classification</a:t>
            </a:r>
            <a:endParaRPr b="1" sz="1800"/>
          </a:p>
        </p:txBody>
      </p:sp>
      <p:sp>
        <p:nvSpPr>
          <p:cNvPr id="372" name="Google Shape;372;p39"/>
          <p:cNvSpPr txBox="1"/>
          <p:nvPr/>
        </p:nvSpPr>
        <p:spPr>
          <a:xfrm>
            <a:off x="3379575" y="287325"/>
            <a:ext cx="5411400" cy="1143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1800">
                <a:solidFill>
                  <a:srgbClr val="1155CC"/>
                </a:solidFill>
                <a:latin typeface="Calibri"/>
                <a:ea typeface="Calibri"/>
                <a:cs typeface="Calibri"/>
                <a:sym typeface="Calibri"/>
              </a:rPr>
              <a:t>Low</a:t>
            </a:r>
            <a:r>
              <a:rPr lang="en" sz="1800">
                <a:solidFill>
                  <a:schemeClr val="dk1"/>
                </a:solidFill>
                <a:latin typeface="Calibri"/>
                <a:ea typeface="Calibri"/>
                <a:cs typeface="Calibri"/>
                <a:sym typeface="Calibri"/>
              </a:rPr>
              <a:t>: 	  </a:t>
            </a:r>
            <a:r>
              <a:rPr b="1" lang="en" sz="1800">
                <a:solidFill>
                  <a:schemeClr val="dk1"/>
                </a:solidFill>
                <a:latin typeface="Calibri"/>
                <a:ea typeface="Calibri"/>
                <a:cs typeface="Calibri"/>
                <a:sym typeface="Calibri"/>
              </a:rPr>
              <a:t>0</a:t>
            </a:r>
            <a:r>
              <a:rPr lang="en" sz="1800">
                <a:solidFill>
                  <a:schemeClr val="dk1"/>
                </a:solidFill>
                <a:latin typeface="Calibri"/>
                <a:ea typeface="Calibri"/>
                <a:cs typeface="Calibri"/>
                <a:sym typeface="Calibri"/>
              </a:rPr>
              <a:t>  &lt; average_rating &lt;= </a:t>
            </a:r>
            <a:r>
              <a:rPr b="1" lang="en" sz="1800">
                <a:solidFill>
                  <a:schemeClr val="dk1"/>
                </a:solidFill>
                <a:latin typeface="Calibri"/>
                <a:ea typeface="Calibri"/>
                <a:cs typeface="Calibri"/>
                <a:sym typeface="Calibri"/>
              </a:rPr>
              <a:t>3.5</a:t>
            </a:r>
            <a:r>
              <a:rPr lang="en" sz="1800">
                <a:solidFill>
                  <a:schemeClr val="dk1"/>
                </a:solidFill>
                <a:latin typeface="Calibri"/>
                <a:ea typeface="Calibri"/>
                <a:cs typeface="Calibri"/>
                <a:sym typeface="Calibri"/>
              </a:rPr>
              <a:t> (136 samples)</a:t>
            </a:r>
            <a:endParaRPr sz="1800">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rPr b="1" lang="en" sz="1800">
                <a:solidFill>
                  <a:srgbClr val="6AA84F"/>
                </a:solidFill>
                <a:latin typeface="Calibri"/>
                <a:ea typeface="Calibri"/>
                <a:cs typeface="Calibri"/>
                <a:sym typeface="Calibri"/>
              </a:rPr>
              <a:t>Fair</a:t>
            </a:r>
            <a:r>
              <a:rPr lang="en" sz="1800">
                <a:solidFill>
                  <a:schemeClr val="dk1"/>
                </a:solidFill>
                <a:latin typeface="Calibri"/>
                <a:ea typeface="Calibri"/>
                <a:cs typeface="Calibri"/>
                <a:sym typeface="Calibri"/>
              </a:rPr>
              <a:t>: 	</a:t>
            </a:r>
            <a:r>
              <a:rPr b="1" lang="en" sz="1800">
                <a:solidFill>
                  <a:schemeClr val="dk1"/>
                </a:solidFill>
                <a:latin typeface="Calibri"/>
                <a:ea typeface="Calibri"/>
                <a:cs typeface="Calibri"/>
                <a:sym typeface="Calibri"/>
              </a:rPr>
              <a:t>3.5 </a:t>
            </a:r>
            <a:r>
              <a:rPr lang="en" sz="1800">
                <a:solidFill>
                  <a:schemeClr val="dk1"/>
                </a:solidFill>
                <a:latin typeface="Calibri"/>
                <a:ea typeface="Calibri"/>
                <a:cs typeface="Calibri"/>
                <a:sym typeface="Calibri"/>
              </a:rPr>
              <a:t>&lt; average_rating &lt;= </a:t>
            </a:r>
            <a:r>
              <a:rPr b="1" lang="en" sz="1800">
                <a:solidFill>
                  <a:schemeClr val="dk1"/>
                </a:solidFill>
                <a:latin typeface="Calibri"/>
                <a:ea typeface="Calibri"/>
                <a:cs typeface="Calibri"/>
                <a:sym typeface="Calibri"/>
              </a:rPr>
              <a:t>4.8 </a:t>
            </a:r>
            <a:r>
              <a:rPr lang="en" sz="1800">
                <a:solidFill>
                  <a:schemeClr val="dk1"/>
                </a:solidFill>
                <a:latin typeface="Calibri"/>
                <a:ea typeface="Calibri"/>
                <a:cs typeface="Calibri"/>
                <a:sym typeface="Calibri"/>
              </a:rPr>
              <a:t>(658 samples)</a:t>
            </a:r>
            <a:endParaRPr sz="1800">
              <a:solidFill>
                <a:schemeClr val="dk1"/>
              </a:solidFill>
              <a:latin typeface="Calibri"/>
              <a:ea typeface="Calibri"/>
              <a:cs typeface="Calibri"/>
              <a:sym typeface="Calibri"/>
            </a:endParaRPr>
          </a:p>
          <a:p>
            <a:pPr indent="0" lvl="0" marL="0" rtl="0" algn="l">
              <a:spcBef>
                <a:spcPts val="0"/>
              </a:spcBef>
              <a:spcAft>
                <a:spcPts val="0"/>
              </a:spcAft>
              <a:buNone/>
            </a:pPr>
            <a:r>
              <a:rPr b="1" lang="en" sz="1800">
                <a:solidFill>
                  <a:srgbClr val="BF9000"/>
                </a:solidFill>
                <a:latin typeface="Calibri"/>
                <a:ea typeface="Calibri"/>
                <a:cs typeface="Calibri"/>
                <a:sym typeface="Calibri"/>
              </a:rPr>
              <a:t>Good</a:t>
            </a:r>
            <a:r>
              <a:rPr lang="en" sz="1800">
                <a:solidFill>
                  <a:schemeClr val="dk1"/>
                </a:solidFill>
                <a:latin typeface="Calibri"/>
                <a:ea typeface="Calibri"/>
                <a:cs typeface="Calibri"/>
                <a:sym typeface="Calibri"/>
              </a:rPr>
              <a:t>: 	</a:t>
            </a:r>
            <a:r>
              <a:rPr b="1" lang="en" sz="1800">
                <a:solidFill>
                  <a:schemeClr val="dk1"/>
                </a:solidFill>
                <a:latin typeface="Calibri"/>
                <a:ea typeface="Calibri"/>
                <a:cs typeface="Calibri"/>
                <a:sym typeface="Calibri"/>
              </a:rPr>
              <a:t>4.8</a:t>
            </a:r>
            <a:r>
              <a:rPr lang="en" sz="1800">
                <a:solidFill>
                  <a:schemeClr val="dk1"/>
                </a:solidFill>
                <a:latin typeface="Calibri"/>
                <a:ea typeface="Calibri"/>
                <a:cs typeface="Calibri"/>
                <a:sym typeface="Calibri"/>
              </a:rPr>
              <a:t> &lt; average_rating &lt;= </a:t>
            </a:r>
            <a:r>
              <a:rPr b="1" lang="en" sz="1800">
                <a:solidFill>
                  <a:schemeClr val="dk1"/>
                </a:solidFill>
                <a:latin typeface="Calibri"/>
                <a:ea typeface="Calibri"/>
                <a:cs typeface="Calibri"/>
                <a:sym typeface="Calibri"/>
              </a:rPr>
              <a:t>5.0</a:t>
            </a:r>
            <a:r>
              <a:rPr lang="en" sz="1800">
                <a:solidFill>
                  <a:schemeClr val="dk1"/>
                </a:solidFill>
                <a:latin typeface="Calibri"/>
                <a:ea typeface="Calibri"/>
                <a:cs typeface="Calibri"/>
                <a:sym typeface="Calibri"/>
              </a:rPr>
              <a:t> (3321 samples)</a:t>
            </a:r>
            <a:endParaRPr sz="1800">
              <a:solidFill>
                <a:schemeClr val="dk1"/>
              </a:solidFill>
              <a:latin typeface="Calibri"/>
              <a:ea typeface="Calibri"/>
              <a:cs typeface="Calibri"/>
              <a:sym typeface="Calibri"/>
            </a:endParaRPr>
          </a:p>
          <a:p>
            <a:pPr indent="0" lvl="0" marL="0" rtl="0" algn="l">
              <a:spcBef>
                <a:spcPts val="0"/>
              </a:spcBef>
              <a:spcAft>
                <a:spcPts val="0"/>
              </a:spcAft>
              <a:buNone/>
            </a:pPr>
            <a:r>
              <a:t/>
            </a:r>
            <a:endParaRPr sz="1800">
              <a:solidFill>
                <a:schemeClr val="dk1"/>
              </a:solidFill>
              <a:latin typeface="Calibri"/>
              <a:ea typeface="Calibri"/>
              <a:cs typeface="Calibri"/>
              <a:sym typeface="Calibri"/>
            </a:endParaRPr>
          </a:p>
          <a:p>
            <a:pPr indent="0" lvl="0" marL="0" rtl="0" algn="ctr">
              <a:spcBef>
                <a:spcPts val="0"/>
              </a:spcBef>
              <a:spcAft>
                <a:spcPts val="0"/>
              </a:spcAft>
              <a:buNone/>
            </a:pPr>
            <a:r>
              <a:t/>
            </a:r>
            <a:endParaRPr b="1" sz="1800">
              <a:solidFill>
                <a:schemeClr val="dk1"/>
              </a:solidFill>
              <a:latin typeface="Calibri"/>
              <a:ea typeface="Calibri"/>
              <a:cs typeface="Calibri"/>
              <a:sym typeface="Calibri"/>
            </a:endParaRPr>
          </a:p>
        </p:txBody>
      </p:sp>
      <p:grpSp>
        <p:nvGrpSpPr>
          <p:cNvPr id="373" name="Google Shape;373;p39"/>
          <p:cNvGrpSpPr/>
          <p:nvPr/>
        </p:nvGrpSpPr>
        <p:grpSpPr>
          <a:xfrm>
            <a:off x="2792461" y="2656015"/>
            <a:ext cx="3340833" cy="2354226"/>
            <a:chOff x="395425" y="1301444"/>
            <a:chExt cx="3761775" cy="2693006"/>
          </a:xfrm>
        </p:grpSpPr>
        <p:pic>
          <p:nvPicPr>
            <p:cNvPr id="374" name="Google Shape;374;p39"/>
            <p:cNvPicPr preferRelativeResize="0"/>
            <p:nvPr/>
          </p:nvPicPr>
          <p:blipFill>
            <a:blip r:embed="rId3">
              <a:alphaModFix/>
            </a:blip>
            <a:stretch>
              <a:fillRect/>
            </a:stretch>
          </p:blipFill>
          <p:spPr>
            <a:xfrm>
              <a:off x="395425" y="1301444"/>
              <a:ext cx="3761775" cy="2693006"/>
            </a:xfrm>
            <a:prstGeom prst="rect">
              <a:avLst/>
            </a:prstGeom>
            <a:noFill/>
            <a:ln>
              <a:noFill/>
            </a:ln>
          </p:spPr>
        </p:pic>
        <p:sp>
          <p:nvSpPr>
            <p:cNvPr id="375" name="Google Shape;375;p39"/>
            <p:cNvSpPr/>
            <p:nvPr/>
          </p:nvSpPr>
          <p:spPr>
            <a:xfrm>
              <a:off x="2795600" y="2593475"/>
              <a:ext cx="328500" cy="1030500"/>
            </a:xfrm>
            <a:prstGeom prst="rect">
              <a:avLst/>
            </a:prstGeom>
            <a:solidFill>
              <a:srgbClr val="93C4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39"/>
            <p:cNvSpPr/>
            <p:nvPr/>
          </p:nvSpPr>
          <p:spPr>
            <a:xfrm>
              <a:off x="3038150" y="2571750"/>
              <a:ext cx="281100" cy="1052400"/>
            </a:xfrm>
            <a:prstGeom prst="rect">
              <a:avLst/>
            </a:prstGeom>
            <a:solidFill>
              <a:srgbClr val="93C4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39"/>
            <p:cNvSpPr/>
            <p:nvPr/>
          </p:nvSpPr>
          <p:spPr>
            <a:xfrm>
              <a:off x="3252850" y="2547950"/>
              <a:ext cx="281100" cy="1076100"/>
            </a:xfrm>
            <a:prstGeom prst="rect">
              <a:avLst/>
            </a:prstGeom>
            <a:solidFill>
              <a:srgbClr val="93C4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39"/>
            <p:cNvSpPr/>
            <p:nvPr/>
          </p:nvSpPr>
          <p:spPr>
            <a:xfrm>
              <a:off x="3486200" y="2366975"/>
              <a:ext cx="281100" cy="1257000"/>
            </a:xfrm>
            <a:prstGeom prst="rect">
              <a:avLst/>
            </a:prstGeom>
            <a:solidFill>
              <a:srgbClr val="93C4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39"/>
            <p:cNvSpPr/>
            <p:nvPr/>
          </p:nvSpPr>
          <p:spPr>
            <a:xfrm>
              <a:off x="3705500" y="1609725"/>
              <a:ext cx="308400" cy="2014500"/>
            </a:xfrm>
            <a:prstGeom prst="rect">
              <a:avLst/>
            </a:pr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0" name="Google Shape;380;p39"/>
          <p:cNvSpPr txBox="1"/>
          <p:nvPr/>
        </p:nvSpPr>
        <p:spPr>
          <a:xfrm>
            <a:off x="3504300" y="1836625"/>
            <a:ext cx="4906500" cy="780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800">
                <a:solidFill>
                  <a:schemeClr val="dk1"/>
                </a:solidFill>
                <a:latin typeface="Calibri"/>
                <a:ea typeface="Calibri"/>
                <a:cs typeface="Calibri"/>
                <a:sym typeface="Calibri"/>
              </a:rPr>
              <a:t>Train and validate the weighted model on samples accuracy </a:t>
            </a:r>
            <a:r>
              <a:rPr b="1" lang="en" sz="1800">
                <a:solidFill>
                  <a:schemeClr val="dk1"/>
                </a:solidFill>
                <a:latin typeface="Calibri"/>
                <a:ea typeface="Calibri"/>
                <a:cs typeface="Calibri"/>
                <a:sym typeface="Calibri"/>
              </a:rPr>
              <a:t>81</a:t>
            </a:r>
            <a:r>
              <a:rPr b="1" lang="en" sz="1800">
                <a:solidFill>
                  <a:schemeClr val="dk1"/>
                </a:solidFill>
                <a:latin typeface="Calibri"/>
                <a:ea typeface="Calibri"/>
                <a:cs typeface="Calibri"/>
                <a:sym typeface="Calibri"/>
              </a:rPr>
              <a:t>%</a:t>
            </a:r>
            <a:endParaRPr b="1" sz="1800">
              <a:solidFill>
                <a:schemeClr val="dk1"/>
              </a:solidFill>
              <a:latin typeface="Calibri"/>
              <a:ea typeface="Calibri"/>
              <a:cs typeface="Calibri"/>
              <a:sym typeface="Calibri"/>
            </a:endParaRPr>
          </a:p>
          <a:p>
            <a:pPr indent="0" lvl="0" marL="0" rtl="0" algn="l">
              <a:spcBef>
                <a:spcPts val="0"/>
              </a:spcBef>
              <a:spcAft>
                <a:spcPts val="0"/>
              </a:spcAft>
              <a:buNone/>
            </a:pPr>
            <a:r>
              <a:t/>
            </a:r>
            <a:endParaRPr/>
          </a:p>
        </p:txBody>
      </p:sp>
      <p:pic>
        <p:nvPicPr>
          <p:cNvPr id="381" name="Google Shape;381;p39"/>
          <p:cNvPicPr preferRelativeResize="0"/>
          <p:nvPr/>
        </p:nvPicPr>
        <p:blipFill>
          <a:blip r:embed="rId4">
            <a:alphaModFix/>
          </a:blip>
          <a:stretch>
            <a:fillRect/>
          </a:stretch>
        </p:blipFill>
        <p:spPr>
          <a:xfrm>
            <a:off x="6285694" y="2693425"/>
            <a:ext cx="2603472" cy="229767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1"/>
                                        </p:tgtEl>
                                        <p:attrNameLst>
                                          <p:attrName>style.visibility</p:attrName>
                                        </p:attrNameLst>
                                      </p:cBhvr>
                                      <p:to>
                                        <p:strVal val="visible"/>
                                      </p:to>
                                    </p:set>
                                    <p:animEffect filter="fade" transition="in">
                                      <p:cBhvr>
                                        <p:cTn dur="1000"/>
                                        <p:tgtEl>
                                          <p:spTgt spid="37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0"/>
                                        </p:tgtEl>
                                        <p:attrNameLst>
                                          <p:attrName>style.visibility</p:attrName>
                                        </p:attrNameLst>
                                      </p:cBhvr>
                                      <p:to>
                                        <p:strVal val="visible"/>
                                      </p:to>
                                    </p:set>
                                    <p:animEffect filter="fade" transition="in">
                                      <p:cBhvr>
                                        <p:cTn dur="1000"/>
                                        <p:tgtEl>
                                          <p:spTgt spid="38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1"/>
                                        </p:tgtEl>
                                        <p:attrNameLst>
                                          <p:attrName>style.visibility</p:attrName>
                                        </p:attrNameLst>
                                      </p:cBhvr>
                                      <p:to>
                                        <p:strVal val="visible"/>
                                      </p:to>
                                    </p:set>
                                    <p:animEffect filter="fade" transition="in">
                                      <p:cBhvr>
                                        <p:cTn dur="1000"/>
                                        <p:tgtEl>
                                          <p:spTgt spid="38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pic>
        <p:nvPicPr>
          <p:cNvPr id="386" name="Google Shape;386;p40"/>
          <p:cNvPicPr preferRelativeResize="0"/>
          <p:nvPr/>
        </p:nvPicPr>
        <p:blipFill rotWithShape="1">
          <a:blip r:embed="rId3">
            <a:alphaModFix/>
          </a:blip>
          <a:srcRect b="30618" l="0" r="0" t="0"/>
          <a:stretch/>
        </p:blipFill>
        <p:spPr>
          <a:xfrm>
            <a:off x="229175" y="1040775"/>
            <a:ext cx="3797024" cy="2055800"/>
          </a:xfrm>
          <a:prstGeom prst="rect">
            <a:avLst/>
          </a:prstGeom>
          <a:noFill/>
          <a:ln>
            <a:noFill/>
          </a:ln>
        </p:spPr>
      </p:pic>
      <p:pic>
        <p:nvPicPr>
          <p:cNvPr id="387" name="Google Shape;387;p40"/>
          <p:cNvPicPr preferRelativeResize="0"/>
          <p:nvPr/>
        </p:nvPicPr>
        <p:blipFill>
          <a:blip r:embed="rId4">
            <a:alphaModFix/>
          </a:blip>
          <a:stretch>
            <a:fillRect/>
          </a:stretch>
        </p:blipFill>
        <p:spPr>
          <a:xfrm>
            <a:off x="305950" y="3115325"/>
            <a:ext cx="3643474" cy="1808450"/>
          </a:xfrm>
          <a:prstGeom prst="rect">
            <a:avLst/>
          </a:prstGeom>
          <a:noFill/>
          <a:ln>
            <a:noFill/>
          </a:ln>
        </p:spPr>
      </p:pic>
      <p:sp>
        <p:nvSpPr>
          <p:cNvPr id="388" name="Google Shape;388;p40"/>
          <p:cNvSpPr txBox="1"/>
          <p:nvPr>
            <p:ph idx="4294967295"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How it works?</a:t>
            </a:r>
            <a:endParaRPr b="1"/>
          </a:p>
        </p:txBody>
      </p:sp>
      <p:pic>
        <p:nvPicPr>
          <p:cNvPr id="389" name="Google Shape;389;p40"/>
          <p:cNvPicPr preferRelativeResize="0"/>
          <p:nvPr/>
        </p:nvPicPr>
        <p:blipFill>
          <a:blip r:embed="rId5">
            <a:alphaModFix/>
          </a:blip>
          <a:stretch>
            <a:fillRect/>
          </a:stretch>
        </p:blipFill>
        <p:spPr>
          <a:xfrm>
            <a:off x="4255900" y="905680"/>
            <a:ext cx="4758775" cy="380829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9"/>
                                        </p:tgtEl>
                                        <p:attrNameLst>
                                          <p:attrName>style.visibility</p:attrName>
                                        </p:attrNameLst>
                                      </p:cBhvr>
                                      <p:to>
                                        <p:strVal val="visible"/>
                                      </p:to>
                                    </p:set>
                                    <p:animEffect filter="fade" transition="in">
                                      <p:cBhvr>
                                        <p:cTn dur="1000"/>
                                        <p:tgtEl>
                                          <p:spTgt spid="38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sp>
        <p:nvSpPr>
          <p:cNvPr id="394" name="Google Shape;394;p41"/>
          <p:cNvSpPr txBox="1"/>
          <p:nvPr>
            <p:ph type="title"/>
          </p:nvPr>
        </p:nvSpPr>
        <p:spPr>
          <a:xfrm>
            <a:off x="9213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600"/>
              <a:t>Ziying Feng</a:t>
            </a:r>
            <a:endParaRPr b="1" sz="3600"/>
          </a:p>
        </p:txBody>
      </p:sp>
      <p:sp>
        <p:nvSpPr>
          <p:cNvPr id="395" name="Google Shape;395;p41"/>
          <p:cNvSpPr txBox="1"/>
          <p:nvPr/>
        </p:nvSpPr>
        <p:spPr>
          <a:xfrm>
            <a:off x="1205700" y="1302400"/>
            <a:ext cx="3366300" cy="45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t>PhD, Chemistry</a:t>
            </a:r>
            <a:endParaRPr b="1" sz="1800"/>
          </a:p>
        </p:txBody>
      </p:sp>
      <p:pic>
        <p:nvPicPr>
          <p:cNvPr id="396" name="Google Shape;396;p41"/>
          <p:cNvPicPr preferRelativeResize="0"/>
          <p:nvPr/>
        </p:nvPicPr>
        <p:blipFill>
          <a:blip r:embed="rId3">
            <a:alphaModFix/>
          </a:blip>
          <a:stretch>
            <a:fillRect/>
          </a:stretch>
        </p:blipFill>
        <p:spPr>
          <a:xfrm>
            <a:off x="3928639" y="322525"/>
            <a:ext cx="2348450" cy="2419351"/>
          </a:xfrm>
          <a:prstGeom prst="rect">
            <a:avLst/>
          </a:prstGeom>
          <a:noFill/>
          <a:ln>
            <a:noFill/>
          </a:ln>
        </p:spPr>
      </p:pic>
      <p:pic>
        <p:nvPicPr>
          <p:cNvPr id="397" name="Google Shape;397;p41"/>
          <p:cNvPicPr preferRelativeResize="0"/>
          <p:nvPr/>
        </p:nvPicPr>
        <p:blipFill>
          <a:blip r:embed="rId4">
            <a:alphaModFix/>
          </a:blip>
          <a:stretch>
            <a:fillRect/>
          </a:stretch>
        </p:blipFill>
        <p:spPr>
          <a:xfrm>
            <a:off x="6907813" y="771450"/>
            <a:ext cx="1448448" cy="1926825"/>
          </a:xfrm>
          <a:prstGeom prst="rect">
            <a:avLst/>
          </a:prstGeom>
          <a:noFill/>
          <a:ln>
            <a:noFill/>
          </a:ln>
        </p:spPr>
      </p:pic>
      <p:pic>
        <p:nvPicPr>
          <p:cNvPr id="398" name="Google Shape;398;p41"/>
          <p:cNvPicPr preferRelativeResize="0"/>
          <p:nvPr/>
        </p:nvPicPr>
        <p:blipFill>
          <a:blip r:embed="rId5">
            <a:alphaModFix/>
          </a:blip>
          <a:stretch>
            <a:fillRect/>
          </a:stretch>
        </p:blipFill>
        <p:spPr>
          <a:xfrm>
            <a:off x="1149900" y="1970500"/>
            <a:ext cx="1972021" cy="863375"/>
          </a:xfrm>
          <a:prstGeom prst="rect">
            <a:avLst/>
          </a:prstGeom>
          <a:noFill/>
          <a:ln>
            <a:noFill/>
          </a:ln>
        </p:spPr>
      </p:pic>
      <p:pic>
        <p:nvPicPr>
          <p:cNvPr id="399" name="Google Shape;399;p41"/>
          <p:cNvPicPr preferRelativeResize="0"/>
          <p:nvPr/>
        </p:nvPicPr>
        <p:blipFill>
          <a:blip r:embed="rId6">
            <a:alphaModFix/>
          </a:blip>
          <a:stretch>
            <a:fillRect/>
          </a:stretch>
        </p:blipFill>
        <p:spPr>
          <a:xfrm>
            <a:off x="6472050" y="2833875"/>
            <a:ext cx="2319965" cy="2004825"/>
          </a:xfrm>
          <a:prstGeom prst="rect">
            <a:avLst/>
          </a:prstGeom>
          <a:noFill/>
          <a:ln>
            <a:noFill/>
          </a:ln>
        </p:spPr>
      </p:pic>
      <p:pic>
        <p:nvPicPr>
          <p:cNvPr id="400" name="Google Shape;400;p41"/>
          <p:cNvPicPr preferRelativeResize="0"/>
          <p:nvPr/>
        </p:nvPicPr>
        <p:blipFill>
          <a:blip r:embed="rId7">
            <a:alphaModFix/>
          </a:blip>
          <a:stretch>
            <a:fillRect/>
          </a:stretch>
        </p:blipFill>
        <p:spPr>
          <a:xfrm>
            <a:off x="1871275" y="3138675"/>
            <a:ext cx="3768195" cy="20048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404" name="Shape 404"/>
        <p:cNvGrpSpPr/>
        <p:nvPr/>
      </p:nvGrpSpPr>
      <p:grpSpPr>
        <a:xfrm>
          <a:off x="0" y="0"/>
          <a:ext cx="0" cy="0"/>
          <a:chOff x="0" y="0"/>
          <a:chExt cx="0" cy="0"/>
        </a:xfrm>
      </p:grpSpPr>
      <p:sp>
        <p:nvSpPr>
          <p:cNvPr id="405" name="Google Shape;405;p42"/>
          <p:cNvSpPr txBox="1"/>
          <p:nvPr>
            <p:ph type="ctrTitle"/>
          </p:nvPr>
        </p:nvSpPr>
        <p:spPr>
          <a:xfrm>
            <a:off x="311708" y="8969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Thank you!</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p4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Web app</a:t>
            </a:r>
            <a:endParaRPr b="1"/>
          </a:p>
        </p:txBody>
      </p:sp>
      <p:sp>
        <p:nvSpPr>
          <p:cNvPr id="411" name="Google Shape;411;p43"/>
          <p:cNvSpPr txBox="1"/>
          <p:nvPr/>
        </p:nvSpPr>
        <p:spPr>
          <a:xfrm>
            <a:off x="2328450" y="813525"/>
            <a:ext cx="4487100" cy="38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u="sng">
                <a:solidFill>
                  <a:schemeClr val="hlink"/>
                </a:solidFill>
                <a:hlinkClick r:id="rId3"/>
              </a:rPr>
              <a:t>http://datascienceanalysis.xyz/</a:t>
            </a:r>
            <a:endParaRPr sz="2400"/>
          </a:p>
        </p:txBody>
      </p:sp>
      <p:pic>
        <p:nvPicPr>
          <p:cNvPr id="412" name="Google Shape;412;p43"/>
          <p:cNvPicPr preferRelativeResize="0"/>
          <p:nvPr/>
        </p:nvPicPr>
        <p:blipFill>
          <a:blip r:embed="rId4">
            <a:alphaModFix/>
          </a:blip>
          <a:stretch>
            <a:fillRect/>
          </a:stretch>
        </p:blipFill>
        <p:spPr>
          <a:xfrm>
            <a:off x="1235000" y="1458025"/>
            <a:ext cx="6550849" cy="3265098"/>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38" name="Shape 138"/>
        <p:cNvGrpSpPr/>
        <p:nvPr/>
      </p:nvGrpSpPr>
      <p:grpSpPr>
        <a:xfrm>
          <a:off x="0" y="0"/>
          <a:ext cx="0" cy="0"/>
          <a:chOff x="0" y="0"/>
          <a:chExt cx="0" cy="0"/>
        </a:xfrm>
      </p:grpSpPr>
      <p:sp>
        <p:nvSpPr>
          <p:cNvPr id="139" name="Google Shape;139;p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Problem</a:t>
            </a:r>
            <a:endParaRPr b="1"/>
          </a:p>
        </p:txBody>
      </p:sp>
      <p:sp>
        <p:nvSpPr>
          <p:cNvPr id="140" name="Google Shape;140;p26"/>
          <p:cNvSpPr txBox="1"/>
          <p:nvPr/>
        </p:nvSpPr>
        <p:spPr>
          <a:xfrm>
            <a:off x="234725" y="3387500"/>
            <a:ext cx="8585700" cy="5727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chemeClr val="dk1"/>
              </a:buClr>
              <a:buSzPts val="1800"/>
              <a:buChar char="●"/>
            </a:pPr>
            <a:r>
              <a:rPr lang="en" sz="1800">
                <a:solidFill>
                  <a:schemeClr val="dk1"/>
                </a:solidFill>
              </a:rPr>
              <a:t>Among </a:t>
            </a:r>
            <a:r>
              <a:rPr b="1" lang="en" sz="1800">
                <a:solidFill>
                  <a:schemeClr val="dk1"/>
                </a:solidFill>
              </a:rPr>
              <a:t>10k+</a:t>
            </a:r>
            <a:r>
              <a:rPr lang="en" sz="1800">
                <a:solidFill>
                  <a:schemeClr val="dk1"/>
                </a:solidFill>
              </a:rPr>
              <a:t> fitness and health podcasts, </a:t>
            </a:r>
            <a:r>
              <a:rPr b="1" lang="en" sz="1800">
                <a:solidFill>
                  <a:schemeClr val="dk1"/>
                </a:solidFill>
              </a:rPr>
              <a:t>4115</a:t>
            </a:r>
            <a:r>
              <a:rPr lang="en" sz="1800">
                <a:solidFill>
                  <a:schemeClr val="dk1"/>
                </a:solidFill>
              </a:rPr>
              <a:t> podcasts have reviews</a:t>
            </a:r>
            <a:endParaRPr sz="1800"/>
          </a:p>
        </p:txBody>
      </p:sp>
      <p:pic>
        <p:nvPicPr>
          <p:cNvPr id="141" name="Google Shape;141;p26"/>
          <p:cNvPicPr preferRelativeResize="0"/>
          <p:nvPr/>
        </p:nvPicPr>
        <p:blipFill>
          <a:blip r:embed="rId3">
            <a:alphaModFix/>
          </a:blip>
          <a:stretch>
            <a:fillRect/>
          </a:stretch>
        </p:blipFill>
        <p:spPr>
          <a:xfrm>
            <a:off x="246450" y="1207823"/>
            <a:ext cx="2354760" cy="1942273"/>
          </a:xfrm>
          <a:prstGeom prst="rect">
            <a:avLst/>
          </a:prstGeom>
          <a:noFill/>
          <a:ln>
            <a:noFill/>
          </a:ln>
        </p:spPr>
      </p:pic>
      <p:pic>
        <p:nvPicPr>
          <p:cNvPr id="142" name="Google Shape;142;p26"/>
          <p:cNvPicPr preferRelativeResize="0"/>
          <p:nvPr/>
        </p:nvPicPr>
        <p:blipFill>
          <a:blip r:embed="rId4">
            <a:alphaModFix/>
          </a:blip>
          <a:stretch>
            <a:fillRect/>
          </a:stretch>
        </p:blipFill>
        <p:spPr>
          <a:xfrm>
            <a:off x="5162650" y="684242"/>
            <a:ext cx="3669649" cy="2627058"/>
          </a:xfrm>
          <a:prstGeom prst="rect">
            <a:avLst/>
          </a:prstGeom>
          <a:noFill/>
          <a:ln>
            <a:noFill/>
          </a:ln>
        </p:spPr>
      </p:pic>
      <p:sp>
        <p:nvSpPr>
          <p:cNvPr id="143" name="Google Shape;143;p26"/>
          <p:cNvSpPr txBox="1"/>
          <p:nvPr/>
        </p:nvSpPr>
        <p:spPr>
          <a:xfrm>
            <a:off x="231775" y="3806575"/>
            <a:ext cx="8585700" cy="5139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Char char="●"/>
            </a:pPr>
            <a:r>
              <a:rPr lang="en" sz="1800">
                <a:solidFill>
                  <a:schemeClr val="dk1"/>
                </a:solidFill>
              </a:rPr>
              <a:t>L</a:t>
            </a:r>
            <a:r>
              <a:rPr lang="en" sz="1800">
                <a:solidFill>
                  <a:schemeClr val="dk1"/>
                </a:solidFill>
              </a:rPr>
              <a:t>isteners: if the podcast has one review, is it a good podcast to listen to?</a:t>
            </a:r>
            <a:endParaRPr sz="1800">
              <a:solidFill>
                <a:schemeClr val="dk1"/>
              </a:solidFill>
            </a:endParaRPr>
          </a:p>
          <a:p>
            <a:pPr indent="0" lvl="0" marL="0" rtl="0" algn="l">
              <a:lnSpc>
                <a:spcPct val="115000"/>
              </a:lnSpc>
              <a:spcBef>
                <a:spcPts val="0"/>
              </a:spcBef>
              <a:spcAft>
                <a:spcPts val="0"/>
              </a:spcAft>
              <a:buNone/>
            </a:pPr>
            <a:r>
              <a:t/>
            </a:r>
            <a:endParaRPr sz="1800"/>
          </a:p>
        </p:txBody>
      </p:sp>
      <p:sp>
        <p:nvSpPr>
          <p:cNvPr id="144" name="Google Shape;144;p26"/>
          <p:cNvSpPr txBox="1"/>
          <p:nvPr/>
        </p:nvSpPr>
        <p:spPr>
          <a:xfrm>
            <a:off x="235500" y="4188800"/>
            <a:ext cx="8585700" cy="8058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Char char="●"/>
            </a:pPr>
            <a:r>
              <a:rPr lang="en" sz="1800">
                <a:solidFill>
                  <a:schemeClr val="dk1"/>
                </a:solidFill>
              </a:rPr>
              <a:t>Creators: how can I get more people to listen to my podcasts?</a:t>
            </a:r>
            <a:endParaRPr sz="1800"/>
          </a:p>
        </p:txBody>
      </p:sp>
      <p:pic>
        <p:nvPicPr>
          <p:cNvPr id="145" name="Google Shape;145;p26"/>
          <p:cNvPicPr preferRelativeResize="0"/>
          <p:nvPr/>
        </p:nvPicPr>
        <p:blipFill rotWithShape="1">
          <a:blip r:embed="rId5">
            <a:alphaModFix/>
          </a:blip>
          <a:srcRect b="2477" l="0" r="0" t="0"/>
          <a:stretch/>
        </p:blipFill>
        <p:spPr>
          <a:xfrm>
            <a:off x="2704550" y="1206800"/>
            <a:ext cx="2354752" cy="1942274"/>
          </a:xfrm>
          <a:prstGeom prst="rect">
            <a:avLst/>
          </a:prstGeom>
          <a:noFill/>
          <a:ln>
            <a:noFill/>
          </a:ln>
        </p:spPr>
      </p:pic>
      <p:sp>
        <p:nvSpPr>
          <p:cNvPr id="146" name="Google Shape;146;p26"/>
          <p:cNvSpPr txBox="1"/>
          <p:nvPr/>
        </p:nvSpPr>
        <p:spPr>
          <a:xfrm>
            <a:off x="235500" y="4569800"/>
            <a:ext cx="8585700" cy="8058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Char char="●"/>
            </a:pPr>
            <a:r>
              <a:rPr lang="en" sz="1800">
                <a:solidFill>
                  <a:schemeClr val="dk1"/>
                </a:solidFill>
              </a:rPr>
              <a:t>Predict podcast ratings and provide suggestions based on reviews </a:t>
            </a:r>
            <a:endParaRPr sz="18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2"/>
                                        </p:tgtEl>
                                        <p:attrNameLst>
                                          <p:attrName>style.visibility</p:attrName>
                                        </p:attrNameLst>
                                      </p:cBhvr>
                                      <p:to>
                                        <p:strVal val="visible"/>
                                      </p:to>
                                    </p:set>
                                    <p:animEffect filter="fade" transition="in">
                                      <p:cBhvr>
                                        <p:cTn dur="1000"/>
                                        <p:tgtEl>
                                          <p:spTgt spid="14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0"/>
                                        </p:tgtEl>
                                        <p:attrNameLst>
                                          <p:attrName>style.visibility</p:attrName>
                                        </p:attrNameLst>
                                      </p:cBhvr>
                                      <p:to>
                                        <p:strVal val="visible"/>
                                      </p:to>
                                    </p:set>
                                    <p:animEffect filter="fade" transition="in">
                                      <p:cBhvr>
                                        <p:cTn dur="1000"/>
                                        <p:tgtEl>
                                          <p:spTgt spid="14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3"/>
                                        </p:tgtEl>
                                        <p:attrNameLst>
                                          <p:attrName>style.visibility</p:attrName>
                                        </p:attrNameLst>
                                      </p:cBhvr>
                                      <p:to>
                                        <p:strVal val="visible"/>
                                      </p:to>
                                    </p:set>
                                    <p:animEffect filter="fade" transition="in">
                                      <p:cBhvr>
                                        <p:cTn dur="1000"/>
                                        <p:tgtEl>
                                          <p:spTgt spid="14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4"/>
                                        </p:tgtEl>
                                        <p:attrNameLst>
                                          <p:attrName>style.visibility</p:attrName>
                                        </p:attrNameLst>
                                      </p:cBhvr>
                                      <p:to>
                                        <p:strVal val="visible"/>
                                      </p:to>
                                    </p:set>
                                    <p:animEffect filter="fade" transition="in">
                                      <p:cBhvr>
                                        <p:cTn dur="1000"/>
                                        <p:tgtEl>
                                          <p:spTgt spid="14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6"/>
                                        </p:tgtEl>
                                        <p:attrNameLst>
                                          <p:attrName>style.visibility</p:attrName>
                                        </p:attrNameLst>
                                      </p:cBhvr>
                                      <p:to>
                                        <p:strVal val="visible"/>
                                      </p:to>
                                    </p:set>
                                    <p:animEffect filter="fade" transition="in">
                                      <p:cBhvr>
                                        <p:cTn dur="1000"/>
                                        <p:tgtEl>
                                          <p:spTgt spid="14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sp>
        <p:nvSpPr>
          <p:cNvPr id="417" name="Google Shape;417;p44"/>
          <p:cNvSpPr/>
          <p:nvPr/>
        </p:nvSpPr>
        <p:spPr>
          <a:xfrm>
            <a:off x="256850" y="110425"/>
            <a:ext cx="2459400" cy="886200"/>
          </a:xfrm>
          <a:prstGeom prst="rect">
            <a:avLst/>
          </a:prstGeom>
          <a:solidFill>
            <a:srgbClr val="D9D9D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500">
                <a:solidFill>
                  <a:srgbClr val="FFFFFF"/>
                </a:solidFill>
              </a:rPr>
              <a:t>Data</a:t>
            </a:r>
            <a:endParaRPr sz="2500">
              <a:solidFill>
                <a:srgbClr val="FFFFFF"/>
              </a:solidFill>
            </a:endParaRPr>
          </a:p>
        </p:txBody>
      </p:sp>
      <p:sp>
        <p:nvSpPr>
          <p:cNvPr id="418" name="Google Shape;418;p44"/>
          <p:cNvSpPr/>
          <p:nvPr/>
        </p:nvSpPr>
        <p:spPr>
          <a:xfrm>
            <a:off x="256850" y="2117325"/>
            <a:ext cx="2459400" cy="886200"/>
          </a:xfrm>
          <a:prstGeom prst="rect">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000">
                <a:solidFill>
                  <a:schemeClr val="lt1"/>
                </a:solidFill>
              </a:rPr>
              <a:t>Sentiment Analysis</a:t>
            </a:r>
            <a:endParaRPr sz="2000">
              <a:solidFill>
                <a:srgbClr val="FFFFFF"/>
              </a:solidFill>
            </a:endParaRPr>
          </a:p>
        </p:txBody>
      </p:sp>
      <p:sp>
        <p:nvSpPr>
          <p:cNvPr id="419" name="Google Shape;419;p44"/>
          <p:cNvSpPr/>
          <p:nvPr/>
        </p:nvSpPr>
        <p:spPr>
          <a:xfrm>
            <a:off x="256850" y="1113875"/>
            <a:ext cx="2459400" cy="886200"/>
          </a:xfrm>
          <a:prstGeom prst="rect">
            <a:avLst/>
          </a:prstGeom>
          <a:solidFill>
            <a:srgbClr val="D9D9D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lt1"/>
                </a:solidFill>
              </a:rPr>
              <a:t>Review Categorization</a:t>
            </a:r>
            <a:endParaRPr sz="2000">
              <a:solidFill>
                <a:srgbClr val="FFFFFF"/>
              </a:solidFill>
            </a:endParaRPr>
          </a:p>
        </p:txBody>
      </p:sp>
      <p:sp>
        <p:nvSpPr>
          <p:cNvPr id="420" name="Google Shape;420;p44"/>
          <p:cNvSpPr/>
          <p:nvPr/>
        </p:nvSpPr>
        <p:spPr>
          <a:xfrm>
            <a:off x="256850" y="3120775"/>
            <a:ext cx="2459400" cy="886200"/>
          </a:xfrm>
          <a:prstGeom prst="rect">
            <a:avLst/>
          </a:prstGeom>
          <a:solidFill>
            <a:srgbClr val="D9D9D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rPr>
              <a:t>Description Vectorization</a:t>
            </a:r>
            <a:endParaRPr sz="2000">
              <a:solidFill>
                <a:srgbClr val="FFFFFF"/>
              </a:solidFill>
            </a:endParaRPr>
          </a:p>
        </p:txBody>
      </p:sp>
      <p:sp>
        <p:nvSpPr>
          <p:cNvPr id="421" name="Google Shape;421;p44"/>
          <p:cNvSpPr/>
          <p:nvPr/>
        </p:nvSpPr>
        <p:spPr>
          <a:xfrm>
            <a:off x="256850" y="4124225"/>
            <a:ext cx="2459400" cy="886200"/>
          </a:xfrm>
          <a:prstGeom prst="rect">
            <a:avLst/>
          </a:prstGeom>
          <a:solidFill>
            <a:srgbClr val="D9D9D9"/>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000">
                <a:solidFill>
                  <a:schemeClr val="lt1"/>
                </a:solidFill>
              </a:rPr>
              <a:t>Prediction</a:t>
            </a:r>
            <a:endParaRPr sz="2000">
              <a:solidFill>
                <a:srgbClr val="FFFFFF"/>
              </a:solidFill>
            </a:endParaRPr>
          </a:p>
        </p:txBody>
      </p:sp>
      <p:pic>
        <p:nvPicPr>
          <p:cNvPr id="422" name="Google Shape;422;p44"/>
          <p:cNvPicPr preferRelativeResize="0"/>
          <p:nvPr/>
        </p:nvPicPr>
        <p:blipFill>
          <a:blip r:embed="rId3">
            <a:alphaModFix/>
          </a:blip>
          <a:stretch>
            <a:fillRect/>
          </a:stretch>
        </p:blipFill>
        <p:spPr>
          <a:xfrm>
            <a:off x="4816276" y="2724156"/>
            <a:ext cx="2251784" cy="389621"/>
          </a:xfrm>
          <a:prstGeom prst="rect">
            <a:avLst/>
          </a:prstGeom>
          <a:noFill/>
          <a:ln>
            <a:noFill/>
          </a:ln>
        </p:spPr>
      </p:pic>
      <p:sp>
        <p:nvSpPr>
          <p:cNvPr id="423" name="Google Shape;423;p44"/>
          <p:cNvSpPr txBox="1"/>
          <p:nvPr/>
        </p:nvSpPr>
        <p:spPr>
          <a:xfrm>
            <a:off x="5412801" y="786300"/>
            <a:ext cx="3976800" cy="389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b="1" sz="1800"/>
          </a:p>
        </p:txBody>
      </p:sp>
      <p:sp>
        <p:nvSpPr>
          <p:cNvPr id="424" name="Google Shape;424;p44"/>
          <p:cNvSpPr txBox="1"/>
          <p:nvPr/>
        </p:nvSpPr>
        <p:spPr>
          <a:xfrm>
            <a:off x="2566363" y="3654825"/>
            <a:ext cx="6941700" cy="389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t>[ Information, Emotion, Advertisement, Audio ]</a:t>
            </a:r>
            <a:endParaRPr b="1" sz="1800"/>
          </a:p>
        </p:txBody>
      </p:sp>
      <p:sp>
        <p:nvSpPr>
          <p:cNvPr id="425" name="Google Shape;425;p44"/>
          <p:cNvSpPr txBox="1"/>
          <p:nvPr/>
        </p:nvSpPr>
        <p:spPr>
          <a:xfrm>
            <a:off x="3355725" y="474775"/>
            <a:ext cx="5172900" cy="2066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t>"</a:t>
            </a:r>
            <a:r>
              <a:rPr lang="en" sz="1800">
                <a:solidFill>
                  <a:srgbClr val="BF9000"/>
                </a:solidFill>
              </a:rPr>
              <a:t>Makes me so </a:t>
            </a:r>
            <a:r>
              <a:rPr b="1" lang="en" sz="1800">
                <a:solidFill>
                  <a:srgbClr val="BF9000"/>
                </a:solidFill>
              </a:rPr>
              <a:t>motivated</a:t>
            </a:r>
            <a:r>
              <a:rPr lang="en" sz="1800">
                <a:solidFill>
                  <a:srgbClr val="BF9000"/>
                </a:solidFill>
              </a:rPr>
              <a:t>!</a:t>
            </a:r>
            <a:r>
              <a:rPr lang="en" sz="1800">
                <a:solidFill>
                  <a:schemeClr val="dk1"/>
                </a:solidFill>
              </a:rPr>
              <a:t> </a:t>
            </a:r>
            <a:r>
              <a:rPr lang="en" sz="1800">
                <a:solidFill>
                  <a:srgbClr val="1155CC"/>
                </a:solidFill>
              </a:rPr>
              <a:t>It has a fantastic and enormous variety of </a:t>
            </a:r>
            <a:r>
              <a:rPr b="1" lang="en" sz="1800">
                <a:solidFill>
                  <a:srgbClr val="1155CC"/>
                </a:solidFill>
              </a:rPr>
              <a:t>sounds</a:t>
            </a:r>
            <a:r>
              <a:rPr lang="en" sz="1800">
                <a:solidFill>
                  <a:srgbClr val="1155CC"/>
                </a:solidFill>
              </a:rPr>
              <a:t> and </a:t>
            </a:r>
            <a:r>
              <a:rPr b="1" lang="en" sz="1800">
                <a:solidFill>
                  <a:srgbClr val="1155CC"/>
                </a:solidFill>
              </a:rPr>
              <a:t>speeds</a:t>
            </a:r>
            <a:r>
              <a:rPr lang="en" sz="1800">
                <a:solidFill>
                  <a:srgbClr val="1155CC"/>
                </a:solidFill>
              </a:rPr>
              <a:t>.</a:t>
            </a:r>
            <a:r>
              <a:rPr lang="en" sz="1800">
                <a:solidFill>
                  <a:schemeClr val="dk1"/>
                </a:solidFill>
              </a:rPr>
              <a:t> </a:t>
            </a:r>
            <a:r>
              <a:rPr lang="en" sz="1800">
                <a:solidFill>
                  <a:srgbClr val="38761D"/>
                </a:solidFill>
              </a:rPr>
              <a:t>Very </a:t>
            </a:r>
            <a:r>
              <a:rPr b="1" lang="en" sz="1800">
                <a:solidFill>
                  <a:srgbClr val="38761D"/>
                </a:solidFill>
              </a:rPr>
              <a:t>informative</a:t>
            </a:r>
            <a:r>
              <a:rPr lang="en" sz="1800">
                <a:solidFill>
                  <a:srgbClr val="38761D"/>
                </a:solidFill>
              </a:rPr>
              <a:t> and gained some </a:t>
            </a:r>
            <a:r>
              <a:rPr b="1" lang="en" sz="1800">
                <a:solidFill>
                  <a:srgbClr val="38761D"/>
                </a:solidFill>
              </a:rPr>
              <a:t>new</a:t>
            </a:r>
            <a:r>
              <a:rPr lang="en" sz="1800">
                <a:solidFill>
                  <a:srgbClr val="38761D"/>
                </a:solidFill>
              </a:rPr>
              <a:t> </a:t>
            </a:r>
            <a:r>
              <a:rPr b="1" lang="en" sz="1800">
                <a:solidFill>
                  <a:srgbClr val="38761D"/>
                </a:solidFill>
              </a:rPr>
              <a:t>insights</a:t>
            </a:r>
            <a:r>
              <a:rPr lang="en" sz="1800">
                <a:solidFill>
                  <a:srgbClr val="38761D"/>
                </a:solidFill>
              </a:rPr>
              <a:t> that will help me take my workout to the next level. </a:t>
            </a:r>
            <a:r>
              <a:rPr lang="en" sz="1800">
                <a:solidFill>
                  <a:srgbClr val="B45F06"/>
                </a:solidFill>
              </a:rPr>
              <a:t>But the </a:t>
            </a:r>
            <a:r>
              <a:rPr b="1" lang="en" sz="1800">
                <a:solidFill>
                  <a:srgbClr val="B45F06"/>
                </a:solidFill>
              </a:rPr>
              <a:t>advertisements</a:t>
            </a:r>
            <a:r>
              <a:rPr lang="en" sz="1800">
                <a:solidFill>
                  <a:srgbClr val="B45F06"/>
                </a:solidFill>
              </a:rPr>
              <a:t> are annoying, they interrupt already brief podcasts. </a:t>
            </a:r>
            <a:r>
              <a:rPr lang="en" sz="1800"/>
              <a:t>"</a:t>
            </a:r>
            <a:endParaRPr sz="1800"/>
          </a:p>
        </p:txBody>
      </p:sp>
      <p:sp>
        <p:nvSpPr>
          <p:cNvPr id="426" name="Google Shape;426;p44"/>
          <p:cNvSpPr txBox="1"/>
          <p:nvPr/>
        </p:nvSpPr>
        <p:spPr>
          <a:xfrm>
            <a:off x="2490163" y="3273175"/>
            <a:ext cx="6941700" cy="389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t>Review Sentiment Vector</a:t>
            </a:r>
            <a:endParaRPr b="1" sz="18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sp>
        <p:nvSpPr>
          <p:cNvPr id="431" name="Google Shape;431;p45"/>
          <p:cNvSpPr/>
          <p:nvPr/>
        </p:nvSpPr>
        <p:spPr>
          <a:xfrm>
            <a:off x="256850" y="110425"/>
            <a:ext cx="2459400" cy="886200"/>
          </a:xfrm>
          <a:prstGeom prst="rect">
            <a:avLst/>
          </a:prstGeom>
          <a:solidFill>
            <a:srgbClr val="D9D9D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500">
                <a:solidFill>
                  <a:srgbClr val="FFFFFF"/>
                </a:solidFill>
              </a:rPr>
              <a:t>Data</a:t>
            </a:r>
            <a:endParaRPr sz="2500">
              <a:solidFill>
                <a:srgbClr val="FFFFFF"/>
              </a:solidFill>
            </a:endParaRPr>
          </a:p>
        </p:txBody>
      </p:sp>
      <p:sp>
        <p:nvSpPr>
          <p:cNvPr id="432" name="Google Shape;432;p45"/>
          <p:cNvSpPr/>
          <p:nvPr/>
        </p:nvSpPr>
        <p:spPr>
          <a:xfrm>
            <a:off x="256850" y="2117325"/>
            <a:ext cx="2459400" cy="886200"/>
          </a:xfrm>
          <a:prstGeom prst="rect">
            <a:avLst/>
          </a:prstGeom>
          <a:solidFill>
            <a:srgbClr val="D9D9D9"/>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000">
                <a:solidFill>
                  <a:schemeClr val="lt1"/>
                </a:solidFill>
              </a:rPr>
              <a:t>Sentiment Analysis</a:t>
            </a:r>
            <a:endParaRPr sz="2000">
              <a:solidFill>
                <a:srgbClr val="FFFFFF"/>
              </a:solidFill>
            </a:endParaRPr>
          </a:p>
        </p:txBody>
      </p:sp>
      <p:sp>
        <p:nvSpPr>
          <p:cNvPr id="433" name="Google Shape;433;p45"/>
          <p:cNvSpPr/>
          <p:nvPr/>
        </p:nvSpPr>
        <p:spPr>
          <a:xfrm>
            <a:off x="256850" y="1113875"/>
            <a:ext cx="2459400" cy="886200"/>
          </a:xfrm>
          <a:prstGeom prst="rect">
            <a:avLst/>
          </a:prstGeom>
          <a:solidFill>
            <a:srgbClr val="D9D9D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lt1"/>
                </a:solidFill>
              </a:rPr>
              <a:t>Review Categorization</a:t>
            </a:r>
            <a:endParaRPr sz="2000">
              <a:solidFill>
                <a:srgbClr val="FFFFFF"/>
              </a:solidFill>
            </a:endParaRPr>
          </a:p>
        </p:txBody>
      </p:sp>
      <p:sp>
        <p:nvSpPr>
          <p:cNvPr id="434" name="Google Shape;434;p45"/>
          <p:cNvSpPr/>
          <p:nvPr/>
        </p:nvSpPr>
        <p:spPr>
          <a:xfrm>
            <a:off x="256850" y="3120775"/>
            <a:ext cx="2459400" cy="886200"/>
          </a:xfrm>
          <a:prstGeom prst="rect">
            <a:avLst/>
          </a:prstGeom>
          <a:solidFill>
            <a:srgbClr val="D9D9D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rPr>
              <a:t>Vectorization</a:t>
            </a:r>
            <a:endParaRPr sz="2000">
              <a:solidFill>
                <a:srgbClr val="FFFFFF"/>
              </a:solidFill>
            </a:endParaRPr>
          </a:p>
        </p:txBody>
      </p:sp>
      <p:sp>
        <p:nvSpPr>
          <p:cNvPr id="435" name="Google Shape;435;p45"/>
          <p:cNvSpPr/>
          <p:nvPr/>
        </p:nvSpPr>
        <p:spPr>
          <a:xfrm>
            <a:off x="256850" y="4124225"/>
            <a:ext cx="2459400" cy="886200"/>
          </a:xfrm>
          <a:prstGeom prst="rect">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000">
                <a:solidFill>
                  <a:schemeClr val="lt1"/>
                </a:solidFill>
              </a:rPr>
              <a:t>Prediction</a:t>
            </a:r>
            <a:endParaRPr sz="2000">
              <a:solidFill>
                <a:srgbClr val="FFFFFF"/>
              </a:solidFill>
            </a:endParaRPr>
          </a:p>
        </p:txBody>
      </p:sp>
      <p:sp>
        <p:nvSpPr>
          <p:cNvPr id="436" name="Google Shape;436;p45"/>
          <p:cNvSpPr txBox="1"/>
          <p:nvPr/>
        </p:nvSpPr>
        <p:spPr>
          <a:xfrm>
            <a:off x="3392775" y="234625"/>
            <a:ext cx="5121900" cy="504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t>Logistic Regression</a:t>
            </a:r>
            <a:r>
              <a:rPr b="1" lang="en" sz="1800"/>
              <a:t> classification</a:t>
            </a:r>
            <a:endParaRPr b="1" sz="1800"/>
          </a:p>
        </p:txBody>
      </p:sp>
      <p:sp>
        <p:nvSpPr>
          <p:cNvPr id="437" name="Google Shape;437;p45"/>
          <p:cNvSpPr txBox="1"/>
          <p:nvPr/>
        </p:nvSpPr>
        <p:spPr>
          <a:xfrm>
            <a:off x="3392775" y="662725"/>
            <a:ext cx="5411400" cy="1527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1800">
                <a:solidFill>
                  <a:srgbClr val="1155CC"/>
                </a:solidFill>
                <a:latin typeface="Calibri"/>
                <a:ea typeface="Calibri"/>
                <a:cs typeface="Calibri"/>
                <a:sym typeface="Calibri"/>
              </a:rPr>
              <a:t>Low</a:t>
            </a:r>
            <a:r>
              <a:rPr lang="en" sz="1800">
                <a:solidFill>
                  <a:schemeClr val="dk1"/>
                </a:solidFill>
                <a:latin typeface="Calibri"/>
                <a:ea typeface="Calibri"/>
                <a:cs typeface="Calibri"/>
                <a:sym typeface="Calibri"/>
              </a:rPr>
              <a:t>: 	  </a:t>
            </a:r>
            <a:r>
              <a:rPr b="1" lang="en" sz="1800">
                <a:solidFill>
                  <a:schemeClr val="dk1"/>
                </a:solidFill>
                <a:latin typeface="Calibri"/>
                <a:ea typeface="Calibri"/>
                <a:cs typeface="Calibri"/>
                <a:sym typeface="Calibri"/>
              </a:rPr>
              <a:t>0</a:t>
            </a:r>
            <a:r>
              <a:rPr lang="en" sz="1800">
                <a:solidFill>
                  <a:schemeClr val="dk1"/>
                </a:solidFill>
                <a:latin typeface="Calibri"/>
                <a:ea typeface="Calibri"/>
                <a:cs typeface="Calibri"/>
                <a:sym typeface="Calibri"/>
              </a:rPr>
              <a:t>  &lt; average_rating &lt;= </a:t>
            </a:r>
            <a:r>
              <a:rPr b="1" lang="en" sz="1800">
                <a:solidFill>
                  <a:schemeClr val="dk1"/>
                </a:solidFill>
                <a:latin typeface="Calibri"/>
                <a:ea typeface="Calibri"/>
                <a:cs typeface="Calibri"/>
                <a:sym typeface="Calibri"/>
              </a:rPr>
              <a:t>3.5</a:t>
            </a:r>
            <a:r>
              <a:rPr lang="en" sz="1800">
                <a:solidFill>
                  <a:schemeClr val="dk1"/>
                </a:solidFill>
                <a:latin typeface="Calibri"/>
                <a:ea typeface="Calibri"/>
                <a:cs typeface="Calibri"/>
                <a:sym typeface="Calibri"/>
              </a:rPr>
              <a:t> (136 samples)</a:t>
            </a:r>
            <a:endParaRPr sz="1800">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rPr b="1" lang="en" sz="1800">
                <a:solidFill>
                  <a:srgbClr val="6AA84F"/>
                </a:solidFill>
                <a:latin typeface="Calibri"/>
                <a:ea typeface="Calibri"/>
                <a:cs typeface="Calibri"/>
                <a:sym typeface="Calibri"/>
              </a:rPr>
              <a:t>Fair</a:t>
            </a:r>
            <a:r>
              <a:rPr lang="en" sz="1800">
                <a:solidFill>
                  <a:schemeClr val="dk1"/>
                </a:solidFill>
                <a:latin typeface="Calibri"/>
                <a:ea typeface="Calibri"/>
                <a:cs typeface="Calibri"/>
                <a:sym typeface="Calibri"/>
              </a:rPr>
              <a:t>: 	</a:t>
            </a:r>
            <a:r>
              <a:rPr b="1" lang="en" sz="1800">
                <a:solidFill>
                  <a:schemeClr val="dk1"/>
                </a:solidFill>
                <a:latin typeface="Calibri"/>
                <a:ea typeface="Calibri"/>
                <a:cs typeface="Calibri"/>
                <a:sym typeface="Calibri"/>
              </a:rPr>
              <a:t>3.5 </a:t>
            </a:r>
            <a:r>
              <a:rPr lang="en" sz="1800">
                <a:solidFill>
                  <a:schemeClr val="dk1"/>
                </a:solidFill>
                <a:latin typeface="Calibri"/>
                <a:ea typeface="Calibri"/>
                <a:cs typeface="Calibri"/>
                <a:sym typeface="Calibri"/>
              </a:rPr>
              <a:t>&lt; average_rating &lt;= </a:t>
            </a:r>
            <a:r>
              <a:rPr b="1" lang="en" sz="1800">
                <a:solidFill>
                  <a:schemeClr val="dk1"/>
                </a:solidFill>
                <a:latin typeface="Calibri"/>
                <a:ea typeface="Calibri"/>
                <a:cs typeface="Calibri"/>
                <a:sym typeface="Calibri"/>
              </a:rPr>
              <a:t>4.8 </a:t>
            </a:r>
            <a:r>
              <a:rPr lang="en" sz="1800">
                <a:solidFill>
                  <a:schemeClr val="dk1"/>
                </a:solidFill>
                <a:latin typeface="Calibri"/>
                <a:ea typeface="Calibri"/>
                <a:cs typeface="Calibri"/>
                <a:sym typeface="Calibri"/>
              </a:rPr>
              <a:t>(658 samples)</a:t>
            </a:r>
            <a:endParaRPr sz="1800">
              <a:solidFill>
                <a:schemeClr val="dk1"/>
              </a:solidFill>
              <a:latin typeface="Calibri"/>
              <a:ea typeface="Calibri"/>
              <a:cs typeface="Calibri"/>
              <a:sym typeface="Calibri"/>
            </a:endParaRPr>
          </a:p>
          <a:p>
            <a:pPr indent="0" lvl="0" marL="0" rtl="0" algn="l">
              <a:spcBef>
                <a:spcPts val="0"/>
              </a:spcBef>
              <a:spcAft>
                <a:spcPts val="0"/>
              </a:spcAft>
              <a:buNone/>
            </a:pPr>
            <a:r>
              <a:rPr b="1" lang="en" sz="1800">
                <a:solidFill>
                  <a:srgbClr val="BF9000"/>
                </a:solidFill>
                <a:latin typeface="Calibri"/>
                <a:ea typeface="Calibri"/>
                <a:cs typeface="Calibri"/>
                <a:sym typeface="Calibri"/>
              </a:rPr>
              <a:t>Good</a:t>
            </a:r>
            <a:r>
              <a:rPr lang="en" sz="1800">
                <a:solidFill>
                  <a:schemeClr val="dk1"/>
                </a:solidFill>
                <a:latin typeface="Calibri"/>
                <a:ea typeface="Calibri"/>
                <a:cs typeface="Calibri"/>
                <a:sym typeface="Calibri"/>
              </a:rPr>
              <a:t>: 	</a:t>
            </a:r>
            <a:r>
              <a:rPr b="1" lang="en" sz="1800">
                <a:solidFill>
                  <a:schemeClr val="dk1"/>
                </a:solidFill>
                <a:latin typeface="Calibri"/>
                <a:ea typeface="Calibri"/>
                <a:cs typeface="Calibri"/>
                <a:sym typeface="Calibri"/>
              </a:rPr>
              <a:t>4.8</a:t>
            </a:r>
            <a:r>
              <a:rPr lang="en" sz="1800">
                <a:solidFill>
                  <a:schemeClr val="dk1"/>
                </a:solidFill>
                <a:latin typeface="Calibri"/>
                <a:ea typeface="Calibri"/>
                <a:cs typeface="Calibri"/>
                <a:sym typeface="Calibri"/>
              </a:rPr>
              <a:t> &lt; average_rating &lt;= </a:t>
            </a:r>
            <a:r>
              <a:rPr b="1" lang="en" sz="1800">
                <a:solidFill>
                  <a:schemeClr val="dk1"/>
                </a:solidFill>
                <a:latin typeface="Calibri"/>
                <a:ea typeface="Calibri"/>
                <a:cs typeface="Calibri"/>
                <a:sym typeface="Calibri"/>
              </a:rPr>
              <a:t>5.0</a:t>
            </a:r>
            <a:r>
              <a:rPr lang="en" sz="1800">
                <a:solidFill>
                  <a:schemeClr val="dk1"/>
                </a:solidFill>
                <a:latin typeface="Calibri"/>
                <a:ea typeface="Calibri"/>
                <a:cs typeface="Calibri"/>
                <a:sym typeface="Calibri"/>
              </a:rPr>
              <a:t> (3321 samples)</a:t>
            </a:r>
            <a:endParaRPr sz="1800">
              <a:solidFill>
                <a:schemeClr val="dk1"/>
              </a:solidFill>
              <a:latin typeface="Calibri"/>
              <a:ea typeface="Calibri"/>
              <a:cs typeface="Calibri"/>
              <a:sym typeface="Calibri"/>
            </a:endParaRPr>
          </a:p>
          <a:p>
            <a:pPr indent="0" lvl="0" marL="0" rtl="0" algn="l">
              <a:spcBef>
                <a:spcPts val="0"/>
              </a:spcBef>
              <a:spcAft>
                <a:spcPts val="0"/>
              </a:spcAft>
              <a:buNone/>
            </a:pPr>
            <a:r>
              <a:t/>
            </a:r>
            <a:endParaRPr sz="1800">
              <a:solidFill>
                <a:schemeClr val="dk1"/>
              </a:solidFill>
              <a:latin typeface="Calibri"/>
              <a:ea typeface="Calibri"/>
              <a:cs typeface="Calibri"/>
              <a:sym typeface="Calibri"/>
            </a:endParaRPr>
          </a:p>
          <a:p>
            <a:pPr indent="0" lvl="0" marL="0" rtl="0" algn="ctr">
              <a:spcBef>
                <a:spcPts val="0"/>
              </a:spcBef>
              <a:spcAft>
                <a:spcPts val="0"/>
              </a:spcAft>
              <a:buNone/>
            </a:pPr>
            <a:r>
              <a:rPr lang="en" sz="1800">
                <a:solidFill>
                  <a:schemeClr val="dk1"/>
                </a:solidFill>
                <a:latin typeface="Calibri"/>
                <a:ea typeface="Calibri"/>
                <a:cs typeface="Calibri"/>
                <a:sym typeface="Calibri"/>
              </a:rPr>
              <a:t>Train and validate the </a:t>
            </a:r>
            <a:r>
              <a:rPr lang="en" sz="1800">
                <a:solidFill>
                  <a:schemeClr val="dk1"/>
                </a:solidFill>
                <a:latin typeface="Calibri"/>
                <a:ea typeface="Calibri"/>
                <a:cs typeface="Calibri"/>
                <a:sym typeface="Calibri"/>
              </a:rPr>
              <a:t>weighted model</a:t>
            </a:r>
            <a:r>
              <a:rPr lang="en" sz="1800">
                <a:solidFill>
                  <a:schemeClr val="dk1"/>
                </a:solidFill>
                <a:latin typeface="Calibri"/>
                <a:ea typeface="Calibri"/>
                <a:cs typeface="Calibri"/>
                <a:sym typeface="Calibri"/>
              </a:rPr>
              <a:t> on samples that have &gt;= 2 reviews, accuracy </a:t>
            </a:r>
            <a:r>
              <a:rPr b="1" lang="en" sz="1800">
                <a:solidFill>
                  <a:schemeClr val="dk1"/>
                </a:solidFill>
                <a:latin typeface="Calibri"/>
                <a:ea typeface="Calibri"/>
                <a:cs typeface="Calibri"/>
                <a:sym typeface="Calibri"/>
              </a:rPr>
              <a:t>98</a:t>
            </a:r>
            <a:r>
              <a:rPr b="1" lang="en" sz="1800">
                <a:solidFill>
                  <a:schemeClr val="dk1"/>
                </a:solidFill>
                <a:latin typeface="Calibri"/>
                <a:ea typeface="Calibri"/>
                <a:cs typeface="Calibri"/>
                <a:sym typeface="Calibri"/>
              </a:rPr>
              <a:t>%</a:t>
            </a:r>
            <a:endParaRPr b="1" sz="1800">
              <a:solidFill>
                <a:schemeClr val="dk1"/>
              </a:solidFill>
              <a:latin typeface="Calibri"/>
              <a:ea typeface="Calibri"/>
              <a:cs typeface="Calibri"/>
              <a:sym typeface="Calibri"/>
            </a:endParaRPr>
          </a:p>
        </p:txBody>
      </p:sp>
      <p:grpSp>
        <p:nvGrpSpPr>
          <p:cNvPr id="438" name="Google Shape;438;p45"/>
          <p:cNvGrpSpPr/>
          <p:nvPr/>
        </p:nvGrpSpPr>
        <p:grpSpPr>
          <a:xfrm>
            <a:off x="2792461" y="2656015"/>
            <a:ext cx="3340833" cy="2354226"/>
            <a:chOff x="395425" y="1301444"/>
            <a:chExt cx="3761775" cy="2693006"/>
          </a:xfrm>
        </p:grpSpPr>
        <p:pic>
          <p:nvPicPr>
            <p:cNvPr id="439" name="Google Shape;439;p45"/>
            <p:cNvPicPr preferRelativeResize="0"/>
            <p:nvPr/>
          </p:nvPicPr>
          <p:blipFill>
            <a:blip r:embed="rId3">
              <a:alphaModFix/>
            </a:blip>
            <a:stretch>
              <a:fillRect/>
            </a:stretch>
          </p:blipFill>
          <p:spPr>
            <a:xfrm>
              <a:off x="395425" y="1301444"/>
              <a:ext cx="3761775" cy="2693006"/>
            </a:xfrm>
            <a:prstGeom prst="rect">
              <a:avLst/>
            </a:prstGeom>
            <a:noFill/>
            <a:ln>
              <a:noFill/>
            </a:ln>
          </p:spPr>
        </p:pic>
        <p:sp>
          <p:nvSpPr>
            <p:cNvPr id="440" name="Google Shape;440;p45"/>
            <p:cNvSpPr/>
            <p:nvPr/>
          </p:nvSpPr>
          <p:spPr>
            <a:xfrm>
              <a:off x="2795600" y="2593475"/>
              <a:ext cx="328500" cy="1030500"/>
            </a:xfrm>
            <a:prstGeom prst="rect">
              <a:avLst/>
            </a:prstGeom>
            <a:solidFill>
              <a:srgbClr val="93C4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45"/>
            <p:cNvSpPr/>
            <p:nvPr/>
          </p:nvSpPr>
          <p:spPr>
            <a:xfrm>
              <a:off x="3038150" y="2571750"/>
              <a:ext cx="281100" cy="1052400"/>
            </a:xfrm>
            <a:prstGeom prst="rect">
              <a:avLst/>
            </a:prstGeom>
            <a:solidFill>
              <a:srgbClr val="93C4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45"/>
            <p:cNvSpPr/>
            <p:nvPr/>
          </p:nvSpPr>
          <p:spPr>
            <a:xfrm>
              <a:off x="3252850" y="2547950"/>
              <a:ext cx="281100" cy="1076100"/>
            </a:xfrm>
            <a:prstGeom prst="rect">
              <a:avLst/>
            </a:prstGeom>
            <a:solidFill>
              <a:srgbClr val="93C4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45"/>
            <p:cNvSpPr/>
            <p:nvPr/>
          </p:nvSpPr>
          <p:spPr>
            <a:xfrm>
              <a:off x="3486200" y="2366975"/>
              <a:ext cx="281100" cy="1257000"/>
            </a:xfrm>
            <a:prstGeom prst="rect">
              <a:avLst/>
            </a:prstGeom>
            <a:solidFill>
              <a:srgbClr val="93C4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45"/>
            <p:cNvSpPr/>
            <p:nvPr/>
          </p:nvSpPr>
          <p:spPr>
            <a:xfrm>
              <a:off x="3705500" y="1609725"/>
              <a:ext cx="308400" cy="2014500"/>
            </a:xfrm>
            <a:prstGeom prst="rect">
              <a:avLst/>
            </a:pr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445" name="Google Shape;445;p45"/>
          <p:cNvPicPr preferRelativeResize="0"/>
          <p:nvPr/>
        </p:nvPicPr>
        <p:blipFill>
          <a:blip r:embed="rId4">
            <a:alphaModFix/>
          </a:blip>
          <a:stretch>
            <a:fillRect/>
          </a:stretch>
        </p:blipFill>
        <p:spPr>
          <a:xfrm>
            <a:off x="6285694" y="2647825"/>
            <a:ext cx="2705906" cy="238807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sp>
        <p:nvSpPr>
          <p:cNvPr id="450" name="Google Shape;450;p46"/>
          <p:cNvSpPr/>
          <p:nvPr/>
        </p:nvSpPr>
        <p:spPr>
          <a:xfrm>
            <a:off x="256850" y="110425"/>
            <a:ext cx="2459400" cy="886200"/>
          </a:xfrm>
          <a:prstGeom prst="rect">
            <a:avLst/>
          </a:prstGeom>
          <a:solidFill>
            <a:srgbClr val="D9D9D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500">
                <a:solidFill>
                  <a:srgbClr val="FFFFFF"/>
                </a:solidFill>
              </a:rPr>
              <a:t>Data</a:t>
            </a:r>
            <a:endParaRPr sz="2500">
              <a:solidFill>
                <a:srgbClr val="FFFFFF"/>
              </a:solidFill>
            </a:endParaRPr>
          </a:p>
        </p:txBody>
      </p:sp>
      <p:sp>
        <p:nvSpPr>
          <p:cNvPr id="451" name="Google Shape;451;p46"/>
          <p:cNvSpPr/>
          <p:nvPr/>
        </p:nvSpPr>
        <p:spPr>
          <a:xfrm>
            <a:off x="256850" y="2117325"/>
            <a:ext cx="2459400" cy="886200"/>
          </a:xfrm>
          <a:prstGeom prst="rect">
            <a:avLst/>
          </a:prstGeom>
          <a:solidFill>
            <a:srgbClr val="D9D9D9"/>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000">
                <a:solidFill>
                  <a:schemeClr val="lt1"/>
                </a:solidFill>
              </a:rPr>
              <a:t>Sentiment Analysis</a:t>
            </a:r>
            <a:endParaRPr sz="2000">
              <a:solidFill>
                <a:srgbClr val="FFFFFF"/>
              </a:solidFill>
            </a:endParaRPr>
          </a:p>
        </p:txBody>
      </p:sp>
      <p:sp>
        <p:nvSpPr>
          <p:cNvPr id="452" name="Google Shape;452;p46"/>
          <p:cNvSpPr/>
          <p:nvPr/>
        </p:nvSpPr>
        <p:spPr>
          <a:xfrm>
            <a:off x="256850" y="1113875"/>
            <a:ext cx="2459400" cy="886200"/>
          </a:xfrm>
          <a:prstGeom prst="rect">
            <a:avLst/>
          </a:prstGeom>
          <a:solidFill>
            <a:srgbClr val="D9D9D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lt1"/>
                </a:solidFill>
              </a:rPr>
              <a:t>Review Categorization</a:t>
            </a:r>
            <a:endParaRPr sz="2000">
              <a:solidFill>
                <a:srgbClr val="FFFFFF"/>
              </a:solidFill>
            </a:endParaRPr>
          </a:p>
        </p:txBody>
      </p:sp>
      <p:sp>
        <p:nvSpPr>
          <p:cNvPr id="453" name="Google Shape;453;p46"/>
          <p:cNvSpPr/>
          <p:nvPr/>
        </p:nvSpPr>
        <p:spPr>
          <a:xfrm>
            <a:off x="256850" y="3120775"/>
            <a:ext cx="2459400" cy="886200"/>
          </a:xfrm>
          <a:prstGeom prst="rect">
            <a:avLst/>
          </a:prstGeom>
          <a:solidFill>
            <a:srgbClr val="D9D9D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rPr>
              <a:t>Vectorization</a:t>
            </a:r>
            <a:endParaRPr sz="2000">
              <a:solidFill>
                <a:srgbClr val="FFFFFF"/>
              </a:solidFill>
            </a:endParaRPr>
          </a:p>
        </p:txBody>
      </p:sp>
      <p:sp>
        <p:nvSpPr>
          <p:cNvPr id="454" name="Google Shape;454;p46"/>
          <p:cNvSpPr/>
          <p:nvPr/>
        </p:nvSpPr>
        <p:spPr>
          <a:xfrm>
            <a:off x="256850" y="4124225"/>
            <a:ext cx="2459400" cy="886200"/>
          </a:xfrm>
          <a:prstGeom prst="rect">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000">
                <a:solidFill>
                  <a:schemeClr val="lt1"/>
                </a:solidFill>
              </a:rPr>
              <a:t>Prediction</a:t>
            </a:r>
            <a:endParaRPr sz="2000">
              <a:solidFill>
                <a:srgbClr val="FFFFFF"/>
              </a:solidFill>
            </a:endParaRPr>
          </a:p>
        </p:txBody>
      </p:sp>
      <p:sp>
        <p:nvSpPr>
          <p:cNvPr id="455" name="Google Shape;455;p46"/>
          <p:cNvSpPr txBox="1"/>
          <p:nvPr/>
        </p:nvSpPr>
        <p:spPr>
          <a:xfrm>
            <a:off x="4084850" y="234625"/>
            <a:ext cx="3639000" cy="504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t>SVM classification</a:t>
            </a:r>
            <a:endParaRPr b="1" sz="1800"/>
          </a:p>
        </p:txBody>
      </p:sp>
      <p:sp>
        <p:nvSpPr>
          <p:cNvPr id="456" name="Google Shape;456;p46"/>
          <p:cNvSpPr txBox="1"/>
          <p:nvPr/>
        </p:nvSpPr>
        <p:spPr>
          <a:xfrm>
            <a:off x="3392775" y="662725"/>
            <a:ext cx="5411400" cy="1143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1800">
                <a:solidFill>
                  <a:srgbClr val="1155CC"/>
                </a:solidFill>
                <a:latin typeface="Calibri"/>
                <a:ea typeface="Calibri"/>
                <a:cs typeface="Calibri"/>
                <a:sym typeface="Calibri"/>
              </a:rPr>
              <a:t>Low</a:t>
            </a:r>
            <a:r>
              <a:rPr lang="en" sz="1800">
                <a:solidFill>
                  <a:schemeClr val="dk1"/>
                </a:solidFill>
                <a:latin typeface="Calibri"/>
                <a:ea typeface="Calibri"/>
                <a:cs typeface="Calibri"/>
                <a:sym typeface="Calibri"/>
              </a:rPr>
              <a:t>: 	  </a:t>
            </a:r>
            <a:r>
              <a:rPr b="1" lang="en" sz="1800">
                <a:solidFill>
                  <a:schemeClr val="dk1"/>
                </a:solidFill>
                <a:latin typeface="Calibri"/>
                <a:ea typeface="Calibri"/>
                <a:cs typeface="Calibri"/>
                <a:sym typeface="Calibri"/>
              </a:rPr>
              <a:t>0</a:t>
            </a:r>
            <a:r>
              <a:rPr lang="en" sz="1800">
                <a:solidFill>
                  <a:schemeClr val="dk1"/>
                </a:solidFill>
                <a:latin typeface="Calibri"/>
                <a:ea typeface="Calibri"/>
                <a:cs typeface="Calibri"/>
                <a:sym typeface="Calibri"/>
              </a:rPr>
              <a:t>  &lt; average_rating &lt;= </a:t>
            </a:r>
            <a:r>
              <a:rPr b="1" lang="en" sz="1800">
                <a:solidFill>
                  <a:schemeClr val="dk1"/>
                </a:solidFill>
                <a:latin typeface="Calibri"/>
                <a:ea typeface="Calibri"/>
                <a:cs typeface="Calibri"/>
                <a:sym typeface="Calibri"/>
              </a:rPr>
              <a:t>3.5</a:t>
            </a:r>
            <a:r>
              <a:rPr lang="en" sz="1800">
                <a:solidFill>
                  <a:schemeClr val="dk1"/>
                </a:solidFill>
                <a:latin typeface="Calibri"/>
                <a:ea typeface="Calibri"/>
                <a:cs typeface="Calibri"/>
                <a:sym typeface="Calibri"/>
              </a:rPr>
              <a:t> </a:t>
            </a:r>
            <a:r>
              <a:rPr lang="en" sz="1800">
                <a:solidFill>
                  <a:schemeClr val="dk1"/>
                </a:solidFill>
                <a:latin typeface="Calibri"/>
                <a:ea typeface="Calibri"/>
                <a:cs typeface="Calibri"/>
                <a:sym typeface="Calibri"/>
              </a:rPr>
              <a:t>(136 samples)</a:t>
            </a:r>
            <a:endParaRPr sz="1800">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rPr b="1" lang="en" sz="1800">
                <a:solidFill>
                  <a:srgbClr val="6AA84F"/>
                </a:solidFill>
                <a:latin typeface="Calibri"/>
                <a:ea typeface="Calibri"/>
                <a:cs typeface="Calibri"/>
                <a:sym typeface="Calibri"/>
              </a:rPr>
              <a:t>Fair</a:t>
            </a:r>
            <a:r>
              <a:rPr lang="en" sz="1800">
                <a:solidFill>
                  <a:schemeClr val="dk1"/>
                </a:solidFill>
                <a:latin typeface="Calibri"/>
                <a:ea typeface="Calibri"/>
                <a:cs typeface="Calibri"/>
                <a:sym typeface="Calibri"/>
              </a:rPr>
              <a:t>: 	</a:t>
            </a:r>
            <a:r>
              <a:rPr b="1" lang="en" sz="1800">
                <a:solidFill>
                  <a:schemeClr val="dk1"/>
                </a:solidFill>
                <a:latin typeface="Calibri"/>
                <a:ea typeface="Calibri"/>
                <a:cs typeface="Calibri"/>
                <a:sym typeface="Calibri"/>
              </a:rPr>
              <a:t>3.5 </a:t>
            </a:r>
            <a:r>
              <a:rPr lang="en" sz="1800">
                <a:solidFill>
                  <a:schemeClr val="dk1"/>
                </a:solidFill>
                <a:latin typeface="Calibri"/>
                <a:ea typeface="Calibri"/>
                <a:cs typeface="Calibri"/>
                <a:sym typeface="Calibri"/>
              </a:rPr>
              <a:t>&lt; average_rating &lt;= </a:t>
            </a:r>
            <a:r>
              <a:rPr b="1" lang="en" sz="1800">
                <a:solidFill>
                  <a:schemeClr val="dk1"/>
                </a:solidFill>
                <a:latin typeface="Calibri"/>
                <a:ea typeface="Calibri"/>
                <a:cs typeface="Calibri"/>
                <a:sym typeface="Calibri"/>
              </a:rPr>
              <a:t>4.8 </a:t>
            </a:r>
            <a:r>
              <a:rPr lang="en" sz="1800">
                <a:solidFill>
                  <a:schemeClr val="dk1"/>
                </a:solidFill>
                <a:latin typeface="Calibri"/>
                <a:ea typeface="Calibri"/>
                <a:cs typeface="Calibri"/>
                <a:sym typeface="Calibri"/>
              </a:rPr>
              <a:t>(658 samples)</a:t>
            </a:r>
            <a:endParaRPr sz="1800">
              <a:solidFill>
                <a:schemeClr val="dk1"/>
              </a:solidFill>
              <a:latin typeface="Calibri"/>
              <a:ea typeface="Calibri"/>
              <a:cs typeface="Calibri"/>
              <a:sym typeface="Calibri"/>
            </a:endParaRPr>
          </a:p>
          <a:p>
            <a:pPr indent="0" lvl="0" marL="0" rtl="0" algn="l">
              <a:spcBef>
                <a:spcPts val="0"/>
              </a:spcBef>
              <a:spcAft>
                <a:spcPts val="0"/>
              </a:spcAft>
              <a:buNone/>
            </a:pPr>
            <a:r>
              <a:rPr b="1" lang="en" sz="1800">
                <a:solidFill>
                  <a:srgbClr val="BF9000"/>
                </a:solidFill>
                <a:latin typeface="Calibri"/>
                <a:ea typeface="Calibri"/>
                <a:cs typeface="Calibri"/>
                <a:sym typeface="Calibri"/>
              </a:rPr>
              <a:t>Good</a:t>
            </a:r>
            <a:r>
              <a:rPr lang="en" sz="1800">
                <a:solidFill>
                  <a:schemeClr val="dk1"/>
                </a:solidFill>
                <a:latin typeface="Calibri"/>
                <a:ea typeface="Calibri"/>
                <a:cs typeface="Calibri"/>
                <a:sym typeface="Calibri"/>
              </a:rPr>
              <a:t>: 	</a:t>
            </a:r>
            <a:r>
              <a:rPr b="1" lang="en" sz="1800">
                <a:solidFill>
                  <a:schemeClr val="dk1"/>
                </a:solidFill>
                <a:latin typeface="Calibri"/>
                <a:ea typeface="Calibri"/>
                <a:cs typeface="Calibri"/>
                <a:sym typeface="Calibri"/>
              </a:rPr>
              <a:t>4.8</a:t>
            </a:r>
            <a:r>
              <a:rPr lang="en" sz="1800">
                <a:solidFill>
                  <a:schemeClr val="dk1"/>
                </a:solidFill>
                <a:latin typeface="Calibri"/>
                <a:ea typeface="Calibri"/>
                <a:cs typeface="Calibri"/>
                <a:sym typeface="Calibri"/>
              </a:rPr>
              <a:t> &lt; average_rating &lt;= </a:t>
            </a:r>
            <a:r>
              <a:rPr b="1" lang="en" sz="1800">
                <a:solidFill>
                  <a:schemeClr val="dk1"/>
                </a:solidFill>
                <a:latin typeface="Calibri"/>
                <a:ea typeface="Calibri"/>
                <a:cs typeface="Calibri"/>
                <a:sym typeface="Calibri"/>
              </a:rPr>
              <a:t>5.0</a:t>
            </a:r>
            <a:r>
              <a:rPr lang="en" sz="1800">
                <a:solidFill>
                  <a:schemeClr val="dk1"/>
                </a:solidFill>
                <a:latin typeface="Calibri"/>
                <a:ea typeface="Calibri"/>
                <a:cs typeface="Calibri"/>
                <a:sym typeface="Calibri"/>
              </a:rPr>
              <a:t> </a:t>
            </a:r>
            <a:r>
              <a:rPr lang="en" sz="1800">
                <a:solidFill>
                  <a:schemeClr val="dk1"/>
                </a:solidFill>
                <a:latin typeface="Calibri"/>
                <a:ea typeface="Calibri"/>
                <a:cs typeface="Calibri"/>
                <a:sym typeface="Calibri"/>
              </a:rPr>
              <a:t>(3321 samples)</a:t>
            </a:r>
            <a:endParaRPr sz="1800">
              <a:solidFill>
                <a:schemeClr val="dk1"/>
              </a:solidFill>
              <a:latin typeface="Calibri"/>
              <a:ea typeface="Calibri"/>
              <a:cs typeface="Calibri"/>
              <a:sym typeface="Calibri"/>
            </a:endParaRPr>
          </a:p>
          <a:p>
            <a:pPr indent="0" lvl="0" marL="0" rtl="0" algn="l">
              <a:spcBef>
                <a:spcPts val="0"/>
              </a:spcBef>
              <a:spcAft>
                <a:spcPts val="0"/>
              </a:spcAft>
              <a:buNone/>
            </a:pPr>
            <a:r>
              <a:t/>
            </a:r>
            <a:endParaRPr sz="1800">
              <a:solidFill>
                <a:schemeClr val="dk1"/>
              </a:solidFill>
              <a:latin typeface="Calibri"/>
              <a:ea typeface="Calibri"/>
              <a:cs typeface="Calibri"/>
              <a:sym typeface="Calibri"/>
            </a:endParaRPr>
          </a:p>
          <a:p>
            <a:pPr indent="0" lvl="0" marL="0" rtl="0" algn="ctr">
              <a:spcBef>
                <a:spcPts val="0"/>
              </a:spcBef>
              <a:spcAft>
                <a:spcPts val="0"/>
              </a:spcAft>
              <a:buNone/>
            </a:pPr>
            <a:r>
              <a:t/>
            </a:r>
            <a:endParaRPr b="1" sz="1800">
              <a:solidFill>
                <a:schemeClr val="dk1"/>
              </a:solidFill>
              <a:latin typeface="Calibri"/>
              <a:ea typeface="Calibri"/>
              <a:cs typeface="Calibri"/>
              <a:sym typeface="Calibri"/>
            </a:endParaRPr>
          </a:p>
        </p:txBody>
      </p:sp>
      <p:grpSp>
        <p:nvGrpSpPr>
          <p:cNvPr id="457" name="Google Shape;457;p46"/>
          <p:cNvGrpSpPr/>
          <p:nvPr/>
        </p:nvGrpSpPr>
        <p:grpSpPr>
          <a:xfrm>
            <a:off x="2792461" y="2656015"/>
            <a:ext cx="3340833" cy="2354226"/>
            <a:chOff x="395425" y="1301444"/>
            <a:chExt cx="3761775" cy="2693006"/>
          </a:xfrm>
        </p:grpSpPr>
        <p:pic>
          <p:nvPicPr>
            <p:cNvPr id="458" name="Google Shape;458;p46"/>
            <p:cNvPicPr preferRelativeResize="0"/>
            <p:nvPr/>
          </p:nvPicPr>
          <p:blipFill>
            <a:blip r:embed="rId3">
              <a:alphaModFix/>
            </a:blip>
            <a:stretch>
              <a:fillRect/>
            </a:stretch>
          </p:blipFill>
          <p:spPr>
            <a:xfrm>
              <a:off x="395425" y="1301444"/>
              <a:ext cx="3761775" cy="2693006"/>
            </a:xfrm>
            <a:prstGeom prst="rect">
              <a:avLst/>
            </a:prstGeom>
            <a:noFill/>
            <a:ln>
              <a:noFill/>
            </a:ln>
          </p:spPr>
        </p:pic>
        <p:sp>
          <p:nvSpPr>
            <p:cNvPr id="459" name="Google Shape;459;p46"/>
            <p:cNvSpPr/>
            <p:nvPr/>
          </p:nvSpPr>
          <p:spPr>
            <a:xfrm>
              <a:off x="2795600" y="2593475"/>
              <a:ext cx="328500" cy="1030500"/>
            </a:xfrm>
            <a:prstGeom prst="rect">
              <a:avLst/>
            </a:prstGeom>
            <a:solidFill>
              <a:srgbClr val="93C4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46"/>
            <p:cNvSpPr/>
            <p:nvPr/>
          </p:nvSpPr>
          <p:spPr>
            <a:xfrm>
              <a:off x="3038150" y="2571750"/>
              <a:ext cx="281100" cy="1052400"/>
            </a:xfrm>
            <a:prstGeom prst="rect">
              <a:avLst/>
            </a:prstGeom>
            <a:solidFill>
              <a:srgbClr val="93C4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46"/>
            <p:cNvSpPr/>
            <p:nvPr/>
          </p:nvSpPr>
          <p:spPr>
            <a:xfrm>
              <a:off x="3252850" y="2547950"/>
              <a:ext cx="281100" cy="1076100"/>
            </a:xfrm>
            <a:prstGeom prst="rect">
              <a:avLst/>
            </a:prstGeom>
            <a:solidFill>
              <a:srgbClr val="93C4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46"/>
            <p:cNvSpPr/>
            <p:nvPr/>
          </p:nvSpPr>
          <p:spPr>
            <a:xfrm>
              <a:off x="3486200" y="2366975"/>
              <a:ext cx="281100" cy="1257000"/>
            </a:xfrm>
            <a:prstGeom prst="rect">
              <a:avLst/>
            </a:prstGeom>
            <a:solidFill>
              <a:srgbClr val="93C4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46"/>
            <p:cNvSpPr/>
            <p:nvPr/>
          </p:nvSpPr>
          <p:spPr>
            <a:xfrm>
              <a:off x="3705500" y="1609725"/>
              <a:ext cx="308400" cy="2014500"/>
            </a:xfrm>
            <a:prstGeom prst="rect">
              <a:avLst/>
            </a:pr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464" name="Google Shape;464;p46"/>
          <p:cNvPicPr preferRelativeResize="0"/>
          <p:nvPr/>
        </p:nvPicPr>
        <p:blipFill>
          <a:blip r:embed="rId4">
            <a:alphaModFix/>
          </a:blip>
          <a:stretch>
            <a:fillRect/>
          </a:stretch>
        </p:blipFill>
        <p:spPr>
          <a:xfrm>
            <a:off x="6285694" y="2647825"/>
            <a:ext cx="2705906" cy="2388079"/>
          </a:xfrm>
          <a:prstGeom prst="rect">
            <a:avLst/>
          </a:prstGeom>
          <a:noFill/>
          <a:ln>
            <a:noFill/>
          </a:ln>
        </p:spPr>
      </p:pic>
      <p:sp>
        <p:nvSpPr>
          <p:cNvPr id="465" name="Google Shape;465;p46"/>
          <p:cNvSpPr txBox="1"/>
          <p:nvPr/>
        </p:nvSpPr>
        <p:spPr>
          <a:xfrm>
            <a:off x="3504300" y="1760425"/>
            <a:ext cx="4906500" cy="780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800">
                <a:solidFill>
                  <a:schemeClr val="dk1"/>
                </a:solidFill>
                <a:latin typeface="Calibri"/>
                <a:ea typeface="Calibri"/>
                <a:cs typeface="Calibri"/>
                <a:sym typeface="Calibri"/>
              </a:rPr>
              <a:t>Train and validate the weighted model on samples that have &gt;=2 reviews, accuracy </a:t>
            </a:r>
            <a:r>
              <a:rPr b="1" lang="en" sz="1800">
                <a:solidFill>
                  <a:schemeClr val="dk1"/>
                </a:solidFill>
                <a:latin typeface="Calibri"/>
                <a:ea typeface="Calibri"/>
                <a:cs typeface="Calibri"/>
                <a:sym typeface="Calibri"/>
              </a:rPr>
              <a:t>91%</a:t>
            </a:r>
            <a:endParaRPr b="1" sz="1800">
              <a:solidFill>
                <a:schemeClr val="dk1"/>
              </a:solidFill>
              <a:latin typeface="Calibri"/>
              <a:ea typeface="Calibri"/>
              <a:cs typeface="Calibri"/>
              <a:sym typeface="Calibri"/>
            </a:endParaRPr>
          </a:p>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4"/>
                                        </p:tgtEl>
                                        <p:attrNameLst>
                                          <p:attrName>style.visibility</p:attrName>
                                        </p:attrNameLst>
                                      </p:cBhvr>
                                      <p:to>
                                        <p:strVal val="visible"/>
                                      </p:to>
                                    </p:set>
                                    <p:animEffect filter="fade" transition="in">
                                      <p:cBhvr>
                                        <p:cTn dur="1000"/>
                                        <p:tgtEl>
                                          <p:spTgt spid="464"/>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465"/>
                                        </p:tgtEl>
                                        <p:attrNameLst>
                                          <p:attrName>style.visibility</p:attrName>
                                        </p:attrNameLst>
                                      </p:cBhvr>
                                      <p:to>
                                        <p:strVal val="visible"/>
                                      </p:to>
                                    </p:set>
                                    <p:animEffect filter="fade" transition="in">
                                      <p:cBhvr>
                                        <p:cTn dur="1000"/>
                                        <p:tgtEl>
                                          <p:spTgt spid="46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 name="Shape 469"/>
        <p:cNvGrpSpPr/>
        <p:nvPr/>
      </p:nvGrpSpPr>
      <p:grpSpPr>
        <a:xfrm>
          <a:off x="0" y="0"/>
          <a:ext cx="0" cy="0"/>
          <a:chOff x="0" y="0"/>
          <a:chExt cx="0" cy="0"/>
        </a:xfrm>
      </p:grpSpPr>
      <p:sp>
        <p:nvSpPr>
          <p:cNvPr id="470" name="Google Shape;470;p47"/>
          <p:cNvSpPr/>
          <p:nvPr/>
        </p:nvSpPr>
        <p:spPr>
          <a:xfrm>
            <a:off x="256850" y="110425"/>
            <a:ext cx="2459400" cy="886200"/>
          </a:xfrm>
          <a:prstGeom prst="rect">
            <a:avLst/>
          </a:prstGeom>
          <a:solidFill>
            <a:srgbClr val="D9D9D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500">
                <a:solidFill>
                  <a:srgbClr val="FFFFFF"/>
                </a:solidFill>
              </a:rPr>
              <a:t>Data</a:t>
            </a:r>
            <a:endParaRPr sz="2500">
              <a:solidFill>
                <a:srgbClr val="FFFFFF"/>
              </a:solidFill>
            </a:endParaRPr>
          </a:p>
        </p:txBody>
      </p:sp>
      <p:sp>
        <p:nvSpPr>
          <p:cNvPr id="471" name="Google Shape;471;p47"/>
          <p:cNvSpPr/>
          <p:nvPr/>
        </p:nvSpPr>
        <p:spPr>
          <a:xfrm>
            <a:off x="256850" y="2117325"/>
            <a:ext cx="2459400" cy="886200"/>
          </a:xfrm>
          <a:prstGeom prst="rect">
            <a:avLst/>
          </a:prstGeom>
          <a:solidFill>
            <a:srgbClr val="D9D9D9"/>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000">
                <a:solidFill>
                  <a:schemeClr val="lt1"/>
                </a:solidFill>
              </a:rPr>
              <a:t>Sentiment Analysis</a:t>
            </a:r>
            <a:endParaRPr sz="2000">
              <a:solidFill>
                <a:srgbClr val="FFFFFF"/>
              </a:solidFill>
            </a:endParaRPr>
          </a:p>
        </p:txBody>
      </p:sp>
      <p:sp>
        <p:nvSpPr>
          <p:cNvPr id="472" name="Google Shape;472;p47"/>
          <p:cNvSpPr/>
          <p:nvPr/>
        </p:nvSpPr>
        <p:spPr>
          <a:xfrm>
            <a:off x="256850" y="1113875"/>
            <a:ext cx="2459400" cy="886200"/>
          </a:xfrm>
          <a:prstGeom prst="rect">
            <a:avLst/>
          </a:prstGeom>
          <a:solidFill>
            <a:srgbClr val="D9D9D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lt1"/>
                </a:solidFill>
              </a:rPr>
              <a:t>Review Categorization</a:t>
            </a:r>
            <a:endParaRPr sz="2000">
              <a:solidFill>
                <a:srgbClr val="FFFFFF"/>
              </a:solidFill>
            </a:endParaRPr>
          </a:p>
        </p:txBody>
      </p:sp>
      <p:sp>
        <p:nvSpPr>
          <p:cNvPr id="473" name="Google Shape;473;p47"/>
          <p:cNvSpPr/>
          <p:nvPr/>
        </p:nvSpPr>
        <p:spPr>
          <a:xfrm>
            <a:off x="256850" y="3120775"/>
            <a:ext cx="2459400" cy="886200"/>
          </a:xfrm>
          <a:prstGeom prst="rect">
            <a:avLst/>
          </a:prstGeom>
          <a:solidFill>
            <a:srgbClr val="D9D9D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rPr>
              <a:t>Vectorization</a:t>
            </a:r>
            <a:endParaRPr sz="2000">
              <a:solidFill>
                <a:srgbClr val="FFFFFF"/>
              </a:solidFill>
            </a:endParaRPr>
          </a:p>
        </p:txBody>
      </p:sp>
      <p:sp>
        <p:nvSpPr>
          <p:cNvPr id="474" name="Google Shape;474;p47"/>
          <p:cNvSpPr/>
          <p:nvPr/>
        </p:nvSpPr>
        <p:spPr>
          <a:xfrm>
            <a:off x="256850" y="4124225"/>
            <a:ext cx="2459400" cy="886200"/>
          </a:xfrm>
          <a:prstGeom prst="rect">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000">
                <a:solidFill>
                  <a:schemeClr val="lt1"/>
                </a:solidFill>
              </a:rPr>
              <a:t>Prediction</a:t>
            </a:r>
            <a:endParaRPr sz="2000">
              <a:solidFill>
                <a:srgbClr val="FFFFFF"/>
              </a:solidFill>
            </a:endParaRPr>
          </a:p>
        </p:txBody>
      </p:sp>
      <p:sp>
        <p:nvSpPr>
          <p:cNvPr id="475" name="Google Shape;475;p47"/>
          <p:cNvSpPr txBox="1"/>
          <p:nvPr/>
        </p:nvSpPr>
        <p:spPr>
          <a:xfrm>
            <a:off x="3392775" y="234625"/>
            <a:ext cx="5121900" cy="504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t>Random Forest classification</a:t>
            </a:r>
            <a:endParaRPr b="1" sz="1800"/>
          </a:p>
        </p:txBody>
      </p:sp>
      <p:sp>
        <p:nvSpPr>
          <p:cNvPr id="476" name="Google Shape;476;p47"/>
          <p:cNvSpPr txBox="1"/>
          <p:nvPr/>
        </p:nvSpPr>
        <p:spPr>
          <a:xfrm>
            <a:off x="3392775" y="662725"/>
            <a:ext cx="5411400" cy="1527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1800">
                <a:solidFill>
                  <a:srgbClr val="1155CC"/>
                </a:solidFill>
                <a:latin typeface="Calibri"/>
                <a:ea typeface="Calibri"/>
                <a:cs typeface="Calibri"/>
                <a:sym typeface="Calibri"/>
              </a:rPr>
              <a:t>Low</a:t>
            </a:r>
            <a:r>
              <a:rPr lang="en" sz="1800">
                <a:solidFill>
                  <a:schemeClr val="dk1"/>
                </a:solidFill>
                <a:latin typeface="Calibri"/>
                <a:ea typeface="Calibri"/>
                <a:cs typeface="Calibri"/>
                <a:sym typeface="Calibri"/>
              </a:rPr>
              <a:t>: 	  </a:t>
            </a:r>
            <a:r>
              <a:rPr b="1" lang="en" sz="1800">
                <a:solidFill>
                  <a:schemeClr val="dk1"/>
                </a:solidFill>
                <a:latin typeface="Calibri"/>
                <a:ea typeface="Calibri"/>
                <a:cs typeface="Calibri"/>
                <a:sym typeface="Calibri"/>
              </a:rPr>
              <a:t>0</a:t>
            </a:r>
            <a:r>
              <a:rPr lang="en" sz="1800">
                <a:solidFill>
                  <a:schemeClr val="dk1"/>
                </a:solidFill>
                <a:latin typeface="Calibri"/>
                <a:ea typeface="Calibri"/>
                <a:cs typeface="Calibri"/>
                <a:sym typeface="Calibri"/>
              </a:rPr>
              <a:t>  &lt; average_rating &lt;= </a:t>
            </a:r>
            <a:r>
              <a:rPr b="1" lang="en" sz="1800">
                <a:solidFill>
                  <a:schemeClr val="dk1"/>
                </a:solidFill>
                <a:latin typeface="Calibri"/>
                <a:ea typeface="Calibri"/>
                <a:cs typeface="Calibri"/>
                <a:sym typeface="Calibri"/>
              </a:rPr>
              <a:t>3.5</a:t>
            </a:r>
            <a:r>
              <a:rPr lang="en" sz="1800">
                <a:solidFill>
                  <a:schemeClr val="dk1"/>
                </a:solidFill>
                <a:latin typeface="Calibri"/>
                <a:ea typeface="Calibri"/>
                <a:cs typeface="Calibri"/>
                <a:sym typeface="Calibri"/>
              </a:rPr>
              <a:t> (136 samples)</a:t>
            </a:r>
            <a:endParaRPr sz="1800">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rPr b="1" lang="en" sz="1800">
                <a:solidFill>
                  <a:srgbClr val="6AA84F"/>
                </a:solidFill>
                <a:latin typeface="Calibri"/>
                <a:ea typeface="Calibri"/>
                <a:cs typeface="Calibri"/>
                <a:sym typeface="Calibri"/>
              </a:rPr>
              <a:t>Fair</a:t>
            </a:r>
            <a:r>
              <a:rPr lang="en" sz="1800">
                <a:solidFill>
                  <a:schemeClr val="dk1"/>
                </a:solidFill>
                <a:latin typeface="Calibri"/>
                <a:ea typeface="Calibri"/>
                <a:cs typeface="Calibri"/>
                <a:sym typeface="Calibri"/>
              </a:rPr>
              <a:t>: 	</a:t>
            </a:r>
            <a:r>
              <a:rPr b="1" lang="en" sz="1800">
                <a:solidFill>
                  <a:schemeClr val="dk1"/>
                </a:solidFill>
                <a:latin typeface="Calibri"/>
                <a:ea typeface="Calibri"/>
                <a:cs typeface="Calibri"/>
                <a:sym typeface="Calibri"/>
              </a:rPr>
              <a:t>3.5 </a:t>
            </a:r>
            <a:r>
              <a:rPr lang="en" sz="1800">
                <a:solidFill>
                  <a:schemeClr val="dk1"/>
                </a:solidFill>
                <a:latin typeface="Calibri"/>
                <a:ea typeface="Calibri"/>
                <a:cs typeface="Calibri"/>
                <a:sym typeface="Calibri"/>
              </a:rPr>
              <a:t>&lt; average_rating &lt;= </a:t>
            </a:r>
            <a:r>
              <a:rPr b="1" lang="en" sz="1800">
                <a:solidFill>
                  <a:schemeClr val="dk1"/>
                </a:solidFill>
                <a:latin typeface="Calibri"/>
                <a:ea typeface="Calibri"/>
                <a:cs typeface="Calibri"/>
                <a:sym typeface="Calibri"/>
              </a:rPr>
              <a:t>4.8 </a:t>
            </a:r>
            <a:r>
              <a:rPr lang="en" sz="1800">
                <a:solidFill>
                  <a:schemeClr val="dk1"/>
                </a:solidFill>
                <a:latin typeface="Calibri"/>
                <a:ea typeface="Calibri"/>
                <a:cs typeface="Calibri"/>
                <a:sym typeface="Calibri"/>
              </a:rPr>
              <a:t>(658 samples)</a:t>
            </a:r>
            <a:endParaRPr sz="1800">
              <a:solidFill>
                <a:schemeClr val="dk1"/>
              </a:solidFill>
              <a:latin typeface="Calibri"/>
              <a:ea typeface="Calibri"/>
              <a:cs typeface="Calibri"/>
              <a:sym typeface="Calibri"/>
            </a:endParaRPr>
          </a:p>
          <a:p>
            <a:pPr indent="0" lvl="0" marL="0" rtl="0" algn="l">
              <a:spcBef>
                <a:spcPts val="0"/>
              </a:spcBef>
              <a:spcAft>
                <a:spcPts val="0"/>
              </a:spcAft>
              <a:buNone/>
            </a:pPr>
            <a:r>
              <a:rPr b="1" lang="en" sz="1800">
                <a:solidFill>
                  <a:srgbClr val="BF9000"/>
                </a:solidFill>
                <a:latin typeface="Calibri"/>
                <a:ea typeface="Calibri"/>
                <a:cs typeface="Calibri"/>
                <a:sym typeface="Calibri"/>
              </a:rPr>
              <a:t>Good</a:t>
            </a:r>
            <a:r>
              <a:rPr lang="en" sz="1800">
                <a:solidFill>
                  <a:schemeClr val="dk1"/>
                </a:solidFill>
                <a:latin typeface="Calibri"/>
                <a:ea typeface="Calibri"/>
                <a:cs typeface="Calibri"/>
                <a:sym typeface="Calibri"/>
              </a:rPr>
              <a:t>: 	</a:t>
            </a:r>
            <a:r>
              <a:rPr b="1" lang="en" sz="1800">
                <a:solidFill>
                  <a:schemeClr val="dk1"/>
                </a:solidFill>
                <a:latin typeface="Calibri"/>
                <a:ea typeface="Calibri"/>
                <a:cs typeface="Calibri"/>
                <a:sym typeface="Calibri"/>
              </a:rPr>
              <a:t>4.8</a:t>
            </a:r>
            <a:r>
              <a:rPr lang="en" sz="1800">
                <a:solidFill>
                  <a:schemeClr val="dk1"/>
                </a:solidFill>
                <a:latin typeface="Calibri"/>
                <a:ea typeface="Calibri"/>
                <a:cs typeface="Calibri"/>
                <a:sym typeface="Calibri"/>
              </a:rPr>
              <a:t> &lt; average_rating &lt;= </a:t>
            </a:r>
            <a:r>
              <a:rPr b="1" lang="en" sz="1800">
                <a:solidFill>
                  <a:schemeClr val="dk1"/>
                </a:solidFill>
                <a:latin typeface="Calibri"/>
                <a:ea typeface="Calibri"/>
                <a:cs typeface="Calibri"/>
                <a:sym typeface="Calibri"/>
              </a:rPr>
              <a:t>5.0</a:t>
            </a:r>
            <a:r>
              <a:rPr lang="en" sz="1800">
                <a:solidFill>
                  <a:schemeClr val="dk1"/>
                </a:solidFill>
                <a:latin typeface="Calibri"/>
                <a:ea typeface="Calibri"/>
                <a:cs typeface="Calibri"/>
                <a:sym typeface="Calibri"/>
              </a:rPr>
              <a:t> (3321 samples)</a:t>
            </a:r>
            <a:endParaRPr sz="1800">
              <a:solidFill>
                <a:schemeClr val="dk1"/>
              </a:solidFill>
              <a:latin typeface="Calibri"/>
              <a:ea typeface="Calibri"/>
              <a:cs typeface="Calibri"/>
              <a:sym typeface="Calibri"/>
            </a:endParaRPr>
          </a:p>
          <a:p>
            <a:pPr indent="0" lvl="0" marL="0" rtl="0" algn="l">
              <a:spcBef>
                <a:spcPts val="0"/>
              </a:spcBef>
              <a:spcAft>
                <a:spcPts val="0"/>
              </a:spcAft>
              <a:buNone/>
            </a:pPr>
            <a:r>
              <a:t/>
            </a:r>
            <a:endParaRPr sz="1800">
              <a:solidFill>
                <a:schemeClr val="dk1"/>
              </a:solidFill>
              <a:latin typeface="Calibri"/>
              <a:ea typeface="Calibri"/>
              <a:cs typeface="Calibri"/>
              <a:sym typeface="Calibri"/>
            </a:endParaRPr>
          </a:p>
          <a:p>
            <a:pPr indent="0" lvl="0" marL="0" rtl="0" algn="ctr">
              <a:spcBef>
                <a:spcPts val="0"/>
              </a:spcBef>
              <a:spcAft>
                <a:spcPts val="0"/>
              </a:spcAft>
              <a:buNone/>
            </a:pPr>
            <a:r>
              <a:rPr lang="en" sz="1800">
                <a:solidFill>
                  <a:schemeClr val="dk1"/>
                </a:solidFill>
                <a:latin typeface="Calibri"/>
                <a:ea typeface="Calibri"/>
                <a:cs typeface="Calibri"/>
                <a:sym typeface="Calibri"/>
              </a:rPr>
              <a:t>Train and validate the weighted model</a:t>
            </a:r>
            <a:r>
              <a:rPr b="1" lang="en" sz="1800">
                <a:solidFill>
                  <a:schemeClr val="dk1"/>
                </a:solidFill>
                <a:latin typeface="Calibri"/>
                <a:ea typeface="Calibri"/>
                <a:cs typeface="Calibri"/>
                <a:sym typeface="Calibri"/>
              </a:rPr>
              <a:t> </a:t>
            </a:r>
            <a:r>
              <a:rPr lang="en" sz="1800">
                <a:solidFill>
                  <a:schemeClr val="dk1"/>
                </a:solidFill>
                <a:latin typeface="Calibri"/>
                <a:ea typeface="Calibri"/>
                <a:cs typeface="Calibri"/>
                <a:sym typeface="Calibri"/>
              </a:rPr>
              <a:t>on samples that have &gt;= 2 reviews, accuracy </a:t>
            </a:r>
            <a:r>
              <a:rPr b="1" lang="en" sz="1800">
                <a:solidFill>
                  <a:schemeClr val="dk1"/>
                </a:solidFill>
                <a:latin typeface="Calibri"/>
                <a:ea typeface="Calibri"/>
                <a:cs typeface="Calibri"/>
                <a:sym typeface="Calibri"/>
              </a:rPr>
              <a:t>98%</a:t>
            </a:r>
            <a:endParaRPr b="1" sz="1800">
              <a:solidFill>
                <a:schemeClr val="dk1"/>
              </a:solidFill>
              <a:latin typeface="Calibri"/>
              <a:ea typeface="Calibri"/>
              <a:cs typeface="Calibri"/>
              <a:sym typeface="Calibri"/>
            </a:endParaRPr>
          </a:p>
        </p:txBody>
      </p:sp>
      <p:grpSp>
        <p:nvGrpSpPr>
          <p:cNvPr id="477" name="Google Shape;477;p47"/>
          <p:cNvGrpSpPr/>
          <p:nvPr/>
        </p:nvGrpSpPr>
        <p:grpSpPr>
          <a:xfrm>
            <a:off x="2792461" y="2656015"/>
            <a:ext cx="3340833" cy="2354226"/>
            <a:chOff x="395425" y="1301444"/>
            <a:chExt cx="3761775" cy="2693006"/>
          </a:xfrm>
        </p:grpSpPr>
        <p:pic>
          <p:nvPicPr>
            <p:cNvPr id="478" name="Google Shape;478;p47"/>
            <p:cNvPicPr preferRelativeResize="0"/>
            <p:nvPr/>
          </p:nvPicPr>
          <p:blipFill>
            <a:blip r:embed="rId3">
              <a:alphaModFix/>
            </a:blip>
            <a:stretch>
              <a:fillRect/>
            </a:stretch>
          </p:blipFill>
          <p:spPr>
            <a:xfrm>
              <a:off x="395425" y="1301444"/>
              <a:ext cx="3761775" cy="2693006"/>
            </a:xfrm>
            <a:prstGeom prst="rect">
              <a:avLst/>
            </a:prstGeom>
            <a:noFill/>
            <a:ln>
              <a:noFill/>
            </a:ln>
          </p:spPr>
        </p:pic>
        <p:sp>
          <p:nvSpPr>
            <p:cNvPr id="479" name="Google Shape;479;p47"/>
            <p:cNvSpPr/>
            <p:nvPr/>
          </p:nvSpPr>
          <p:spPr>
            <a:xfrm>
              <a:off x="2795600" y="2593475"/>
              <a:ext cx="328500" cy="1030500"/>
            </a:xfrm>
            <a:prstGeom prst="rect">
              <a:avLst/>
            </a:prstGeom>
            <a:solidFill>
              <a:srgbClr val="93C4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47"/>
            <p:cNvSpPr/>
            <p:nvPr/>
          </p:nvSpPr>
          <p:spPr>
            <a:xfrm>
              <a:off x="3038150" y="2571750"/>
              <a:ext cx="281100" cy="1052400"/>
            </a:xfrm>
            <a:prstGeom prst="rect">
              <a:avLst/>
            </a:prstGeom>
            <a:solidFill>
              <a:srgbClr val="93C4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47"/>
            <p:cNvSpPr/>
            <p:nvPr/>
          </p:nvSpPr>
          <p:spPr>
            <a:xfrm>
              <a:off x="3252850" y="2547950"/>
              <a:ext cx="281100" cy="1076100"/>
            </a:xfrm>
            <a:prstGeom prst="rect">
              <a:avLst/>
            </a:prstGeom>
            <a:solidFill>
              <a:srgbClr val="93C4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47"/>
            <p:cNvSpPr/>
            <p:nvPr/>
          </p:nvSpPr>
          <p:spPr>
            <a:xfrm>
              <a:off x="3486200" y="2366975"/>
              <a:ext cx="281100" cy="1257000"/>
            </a:xfrm>
            <a:prstGeom prst="rect">
              <a:avLst/>
            </a:prstGeom>
            <a:solidFill>
              <a:srgbClr val="93C4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47"/>
            <p:cNvSpPr/>
            <p:nvPr/>
          </p:nvSpPr>
          <p:spPr>
            <a:xfrm>
              <a:off x="3705500" y="1609725"/>
              <a:ext cx="308400" cy="2014500"/>
            </a:xfrm>
            <a:prstGeom prst="rect">
              <a:avLst/>
            </a:pr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484" name="Google Shape;484;p47"/>
          <p:cNvPicPr preferRelativeResize="0"/>
          <p:nvPr/>
        </p:nvPicPr>
        <p:blipFill>
          <a:blip r:embed="rId4">
            <a:alphaModFix/>
          </a:blip>
          <a:stretch>
            <a:fillRect/>
          </a:stretch>
        </p:blipFill>
        <p:spPr>
          <a:xfrm>
            <a:off x="6285694" y="2647825"/>
            <a:ext cx="2705906" cy="2388079"/>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 name="Shape 488"/>
        <p:cNvGrpSpPr/>
        <p:nvPr/>
      </p:nvGrpSpPr>
      <p:grpSpPr>
        <a:xfrm>
          <a:off x="0" y="0"/>
          <a:ext cx="0" cy="0"/>
          <a:chOff x="0" y="0"/>
          <a:chExt cx="0" cy="0"/>
        </a:xfrm>
      </p:grpSpPr>
      <p:sp>
        <p:nvSpPr>
          <p:cNvPr id="489" name="Google Shape;489;p48"/>
          <p:cNvSpPr/>
          <p:nvPr/>
        </p:nvSpPr>
        <p:spPr>
          <a:xfrm>
            <a:off x="256850" y="110425"/>
            <a:ext cx="2459400" cy="886200"/>
          </a:xfrm>
          <a:prstGeom prst="rect">
            <a:avLst/>
          </a:prstGeom>
          <a:solidFill>
            <a:srgbClr val="D9D9D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500">
                <a:solidFill>
                  <a:srgbClr val="FFFFFF"/>
                </a:solidFill>
              </a:rPr>
              <a:t>Data</a:t>
            </a:r>
            <a:endParaRPr sz="2500">
              <a:solidFill>
                <a:srgbClr val="FFFFFF"/>
              </a:solidFill>
            </a:endParaRPr>
          </a:p>
        </p:txBody>
      </p:sp>
      <p:sp>
        <p:nvSpPr>
          <p:cNvPr id="490" name="Google Shape;490;p48"/>
          <p:cNvSpPr/>
          <p:nvPr/>
        </p:nvSpPr>
        <p:spPr>
          <a:xfrm>
            <a:off x="256850" y="2117325"/>
            <a:ext cx="2459400" cy="886200"/>
          </a:xfrm>
          <a:prstGeom prst="rect">
            <a:avLst/>
          </a:prstGeom>
          <a:solidFill>
            <a:srgbClr val="D9D9D9"/>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000">
                <a:solidFill>
                  <a:schemeClr val="lt1"/>
                </a:solidFill>
              </a:rPr>
              <a:t>Sentiment Analysis</a:t>
            </a:r>
            <a:endParaRPr sz="2000">
              <a:solidFill>
                <a:srgbClr val="FFFFFF"/>
              </a:solidFill>
            </a:endParaRPr>
          </a:p>
        </p:txBody>
      </p:sp>
      <p:sp>
        <p:nvSpPr>
          <p:cNvPr id="491" name="Google Shape;491;p48"/>
          <p:cNvSpPr/>
          <p:nvPr/>
        </p:nvSpPr>
        <p:spPr>
          <a:xfrm>
            <a:off x="256850" y="1113875"/>
            <a:ext cx="2459400" cy="886200"/>
          </a:xfrm>
          <a:prstGeom prst="rect">
            <a:avLst/>
          </a:prstGeom>
          <a:solidFill>
            <a:srgbClr val="D9D9D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lt1"/>
                </a:solidFill>
              </a:rPr>
              <a:t>Review Categorization</a:t>
            </a:r>
            <a:endParaRPr sz="2000">
              <a:solidFill>
                <a:srgbClr val="FFFFFF"/>
              </a:solidFill>
            </a:endParaRPr>
          </a:p>
        </p:txBody>
      </p:sp>
      <p:sp>
        <p:nvSpPr>
          <p:cNvPr id="492" name="Google Shape;492;p48"/>
          <p:cNvSpPr/>
          <p:nvPr/>
        </p:nvSpPr>
        <p:spPr>
          <a:xfrm>
            <a:off x="256850" y="3120775"/>
            <a:ext cx="2459400" cy="886200"/>
          </a:xfrm>
          <a:prstGeom prst="rect">
            <a:avLst/>
          </a:prstGeom>
          <a:solidFill>
            <a:srgbClr val="D9D9D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rPr>
              <a:t>Vectorization</a:t>
            </a:r>
            <a:endParaRPr sz="2000">
              <a:solidFill>
                <a:srgbClr val="FFFFFF"/>
              </a:solidFill>
            </a:endParaRPr>
          </a:p>
        </p:txBody>
      </p:sp>
      <p:sp>
        <p:nvSpPr>
          <p:cNvPr id="493" name="Google Shape;493;p48"/>
          <p:cNvSpPr/>
          <p:nvPr/>
        </p:nvSpPr>
        <p:spPr>
          <a:xfrm>
            <a:off x="256850" y="4124225"/>
            <a:ext cx="2459400" cy="886200"/>
          </a:xfrm>
          <a:prstGeom prst="rect">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000">
                <a:solidFill>
                  <a:schemeClr val="lt1"/>
                </a:solidFill>
              </a:rPr>
              <a:t>Prediction</a:t>
            </a:r>
            <a:endParaRPr sz="2000">
              <a:solidFill>
                <a:srgbClr val="FFFFFF"/>
              </a:solidFill>
            </a:endParaRPr>
          </a:p>
        </p:txBody>
      </p:sp>
      <p:pic>
        <p:nvPicPr>
          <p:cNvPr id="494" name="Google Shape;494;p48"/>
          <p:cNvPicPr preferRelativeResize="0"/>
          <p:nvPr/>
        </p:nvPicPr>
        <p:blipFill>
          <a:blip r:embed="rId3">
            <a:alphaModFix/>
          </a:blip>
          <a:stretch>
            <a:fillRect/>
          </a:stretch>
        </p:blipFill>
        <p:spPr>
          <a:xfrm>
            <a:off x="3920000" y="1381250"/>
            <a:ext cx="4000952" cy="2864251"/>
          </a:xfrm>
          <a:prstGeom prst="rect">
            <a:avLst/>
          </a:prstGeom>
          <a:noFill/>
          <a:ln>
            <a:noFill/>
          </a:ln>
        </p:spPr>
      </p:pic>
      <p:sp>
        <p:nvSpPr>
          <p:cNvPr id="495" name="Google Shape;495;p48"/>
          <p:cNvSpPr txBox="1"/>
          <p:nvPr/>
        </p:nvSpPr>
        <p:spPr>
          <a:xfrm>
            <a:off x="3517825" y="539425"/>
            <a:ext cx="5023500" cy="504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t>Logistic Regression vs SVM </a:t>
            </a:r>
            <a:endParaRPr b="1" sz="18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9" name="Shape 499"/>
        <p:cNvGrpSpPr/>
        <p:nvPr/>
      </p:nvGrpSpPr>
      <p:grpSpPr>
        <a:xfrm>
          <a:off x="0" y="0"/>
          <a:ext cx="0" cy="0"/>
          <a:chOff x="0" y="0"/>
          <a:chExt cx="0" cy="0"/>
        </a:xfrm>
      </p:grpSpPr>
      <p:sp>
        <p:nvSpPr>
          <p:cNvPr id="500" name="Google Shape;500;p49"/>
          <p:cNvSpPr/>
          <p:nvPr/>
        </p:nvSpPr>
        <p:spPr>
          <a:xfrm>
            <a:off x="256850" y="110425"/>
            <a:ext cx="2459400" cy="886200"/>
          </a:xfrm>
          <a:prstGeom prst="rect">
            <a:avLst/>
          </a:prstGeom>
          <a:solidFill>
            <a:srgbClr val="D9D9D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500">
                <a:solidFill>
                  <a:srgbClr val="FFFFFF"/>
                </a:solidFill>
              </a:rPr>
              <a:t>Data</a:t>
            </a:r>
            <a:endParaRPr sz="2500">
              <a:solidFill>
                <a:srgbClr val="FFFFFF"/>
              </a:solidFill>
            </a:endParaRPr>
          </a:p>
        </p:txBody>
      </p:sp>
      <p:sp>
        <p:nvSpPr>
          <p:cNvPr id="501" name="Google Shape;501;p49"/>
          <p:cNvSpPr/>
          <p:nvPr/>
        </p:nvSpPr>
        <p:spPr>
          <a:xfrm>
            <a:off x="256850" y="2117325"/>
            <a:ext cx="2459400" cy="886200"/>
          </a:xfrm>
          <a:prstGeom prst="rect">
            <a:avLst/>
          </a:prstGeom>
          <a:solidFill>
            <a:srgbClr val="D9D9D9"/>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000">
                <a:solidFill>
                  <a:schemeClr val="lt1"/>
                </a:solidFill>
              </a:rPr>
              <a:t>Sentiment Analysis</a:t>
            </a:r>
            <a:endParaRPr sz="2000">
              <a:solidFill>
                <a:srgbClr val="FFFFFF"/>
              </a:solidFill>
            </a:endParaRPr>
          </a:p>
        </p:txBody>
      </p:sp>
      <p:sp>
        <p:nvSpPr>
          <p:cNvPr id="502" name="Google Shape;502;p49"/>
          <p:cNvSpPr/>
          <p:nvPr/>
        </p:nvSpPr>
        <p:spPr>
          <a:xfrm>
            <a:off x="256850" y="1113875"/>
            <a:ext cx="2459400" cy="886200"/>
          </a:xfrm>
          <a:prstGeom prst="rect">
            <a:avLst/>
          </a:prstGeom>
          <a:solidFill>
            <a:srgbClr val="D9D9D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lt1"/>
                </a:solidFill>
              </a:rPr>
              <a:t>Review Categorization</a:t>
            </a:r>
            <a:endParaRPr sz="2000">
              <a:solidFill>
                <a:srgbClr val="FFFFFF"/>
              </a:solidFill>
            </a:endParaRPr>
          </a:p>
        </p:txBody>
      </p:sp>
      <p:sp>
        <p:nvSpPr>
          <p:cNvPr id="503" name="Google Shape;503;p49"/>
          <p:cNvSpPr/>
          <p:nvPr/>
        </p:nvSpPr>
        <p:spPr>
          <a:xfrm>
            <a:off x="256850" y="3120775"/>
            <a:ext cx="2459400" cy="886200"/>
          </a:xfrm>
          <a:prstGeom prst="rect">
            <a:avLst/>
          </a:prstGeom>
          <a:solidFill>
            <a:srgbClr val="D9D9D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rPr>
              <a:t>Vectorization</a:t>
            </a:r>
            <a:endParaRPr sz="2000">
              <a:solidFill>
                <a:srgbClr val="FFFFFF"/>
              </a:solidFill>
            </a:endParaRPr>
          </a:p>
        </p:txBody>
      </p:sp>
      <p:sp>
        <p:nvSpPr>
          <p:cNvPr id="504" name="Google Shape;504;p49"/>
          <p:cNvSpPr/>
          <p:nvPr/>
        </p:nvSpPr>
        <p:spPr>
          <a:xfrm>
            <a:off x="256850" y="4124225"/>
            <a:ext cx="2459400" cy="886200"/>
          </a:xfrm>
          <a:prstGeom prst="rect">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000">
                <a:solidFill>
                  <a:schemeClr val="lt1"/>
                </a:solidFill>
              </a:rPr>
              <a:t>Prediction</a:t>
            </a:r>
            <a:endParaRPr sz="2000">
              <a:solidFill>
                <a:srgbClr val="FFFFFF"/>
              </a:solidFill>
            </a:endParaRPr>
          </a:p>
        </p:txBody>
      </p:sp>
      <p:sp>
        <p:nvSpPr>
          <p:cNvPr id="505" name="Google Shape;505;p49"/>
          <p:cNvSpPr txBox="1"/>
          <p:nvPr/>
        </p:nvSpPr>
        <p:spPr>
          <a:xfrm>
            <a:off x="3517825" y="539425"/>
            <a:ext cx="5023500" cy="504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t>Logistic Regression vs SVM </a:t>
            </a:r>
            <a:endParaRPr b="1" sz="1800"/>
          </a:p>
        </p:txBody>
      </p:sp>
      <p:sp>
        <p:nvSpPr>
          <p:cNvPr id="506" name="Google Shape;506;p49"/>
          <p:cNvSpPr txBox="1"/>
          <p:nvPr/>
        </p:nvSpPr>
        <p:spPr>
          <a:xfrm>
            <a:off x="6644213" y="1451050"/>
            <a:ext cx="1566600" cy="504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t>SVM </a:t>
            </a:r>
            <a:endParaRPr b="1" sz="1800"/>
          </a:p>
        </p:txBody>
      </p:sp>
      <p:sp>
        <p:nvSpPr>
          <p:cNvPr id="507" name="Google Shape;507;p49"/>
          <p:cNvSpPr txBox="1"/>
          <p:nvPr/>
        </p:nvSpPr>
        <p:spPr>
          <a:xfrm>
            <a:off x="3099324" y="1460625"/>
            <a:ext cx="2784900" cy="504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t>Logistic Regression</a:t>
            </a:r>
            <a:endParaRPr b="1" sz="1800"/>
          </a:p>
        </p:txBody>
      </p:sp>
      <p:pic>
        <p:nvPicPr>
          <p:cNvPr id="508" name="Google Shape;508;p49"/>
          <p:cNvPicPr preferRelativeResize="0"/>
          <p:nvPr/>
        </p:nvPicPr>
        <p:blipFill>
          <a:blip r:embed="rId3">
            <a:alphaModFix/>
          </a:blip>
          <a:stretch>
            <a:fillRect/>
          </a:stretch>
        </p:blipFill>
        <p:spPr>
          <a:xfrm>
            <a:off x="3177194" y="2066575"/>
            <a:ext cx="2705906" cy="2388079"/>
          </a:xfrm>
          <a:prstGeom prst="rect">
            <a:avLst/>
          </a:prstGeom>
          <a:noFill/>
          <a:ln>
            <a:noFill/>
          </a:ln>
        </p:spPr>
      </p:pic>
      <p:pic>
        <p:nvPicPr>
          <p:cNvPr id="509" name="Google Shape;509;p49"/>
          <p:cNvPicPr preferRelativeResize="0"/>
          <p:nvPr/>
        </p:nvPicPr>
        <p:blipFill>
          <a:blip r:embed="rId4">
            <a:alphaModFix/>
          </a:blip>
          <a:stretch>
            <a:fillRect/>
          </a:stretch>
        </p:blipFill>
        <p:spPr>
          <a:xfrm>
            <a:off x="6133294" y="2038225"/>
            <a:ext cx="2705906" cy="2388079"/>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3" name="Shape 513"/>
        <p:cNvGrpSpPr/>
        <p:nvPr/>
      </p:nvGrpSpPr>
      <p:grpSpPr>
        <a:xfrm>
          <a:off x="0" y="0"/>
          <a:ext cx="0" cy="0"/>
          <a:chOff x="0" y="0"/>
          <a:chExt cx="0" cy="0"/>
        </a:xfrm>
      </p:grpSpPr>
      <p:sp>
        <p:nvSpPr>
          <p:cNvPr id="514" name="Google Shape;514;p50"/>
          <p:cNvSpPr/>
          <p:nvPr/>
        </p:nvSpPr>
        <p:spPr>
          <a:xfrm>
            <a:off x="256850" y="110425"/>
            <a:ext cx="2459400" cy="886200"/>
          </a:xfrm>
          <a:prstGeom prst="rect">
            <a:avLst/>
          </a:prstGeom>
          <a:solidFill>
            <a:srgbClr val="D9D9D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500">
                <a:solidFill>
                  <a:srgbClr val="FFFFFF"/>
                </a:solidFill>
              </a:rPr>
              <a:t>Data</a:t>
            </a:r>
            <a:endParaRPr sz="2500">
              <a:solidFill>
                <a:srgbClr val="FFFFFF"/>
              </a:solidFill>
            </a:endParaRPr>
          </a:p>
        </p:txBody>
      </p:sp>
      <p:sp>
        <p:nvSpPr>
          <p:cNvPr id="515" name="Google Shape;515;p50"/>
          <p:cNvSpPr/>
          <p:nvPr/>
        </p:nvSpPr>
        <p:spPr>
          <a:xfrm>
            <a:off x="256850" y="2117325"/>
            <a:ext cx="2459400" cy="886200"/>
          </a:xfrm>
          <a:prstGeom prst="rect">
            <a:avLst/>
          </a:prstGeom>
          <a:solidFill>
            <a:srgbClr val="D9D9D9"/>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000">
                <a:solidFill>
                  <a:schemeClr val="lt1"/>
                </a:solidFill>
              </a:rPr>
              <a:t>Sentiment Analysis</a:t>
            </a:r>
            <a:endParaRPr sz="2000">
              <a:solidFill>
                <a:srgbClr val="FFFFFF"/>
              </a:solidFill>
            </a:endParaRPr>
          </a:p>
        </p:txBody>
      </p:sp>
      <p:sp>
        <p:nvSpPr>
          <p:cNvPr id="516" name="Google Shape;516;p50"/>
          <p:cNvSpPr/>
          <p:nvPr/>
        </p:nvSpPr>
        <p:spPr>
          <a:xfrm>
            <a:off x="256850" y="1113875"/>
            <a:ext cx="2459400" cy="886200"/>
          </a:xfrm>
          <a:prstGeom prst="rect">
            <a:avLst/>
          </a:prstGeom>
          <a:solidFill>
            <a:srgbClr val="D9D9D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lt1"/>
                </a:solidFill>
              </a:rPr>
              <a:t>Review Categorization</a:t>
            </a:r>
            <a:endParaRPr sz="2000">
              <a:solidFill>
                <a:srgbClr val="FFFFFF"/>
              </a:solidFill>
            </a:endParaRPr>
          </a:p>
        </p:txBody>
      </p:sp>
      <p:sp>
        <p:nvSpPr>
          <p:cNvPr id="517" name="Google Shape;517;p50"/>
          <p:cNvSpPr/>
          <p:nvPr/>
        </p:nvSpPr>
        <p:spPr>
          <a:xfrm>
            <a:off x="256850" y="3120775"/>
            <a:ext cx="2459400" cy="886200"/>
          </a:xfrm>
          <a:prstGeom prst="rect">
            <a:avLst/>
          </a:prstGeom>
          <a:solidFill>
            <a:srgbClr val="D9D9D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rPr>
              <a:t>Vectorization</a:t>
            </a:r>
            <a:endParaRPr sz="2000">
              <a:solidFill>
                <a:srgbClr val="FFFFFF"/>
              </a:solidFill>
            </a:endParaRPr>
          </a:p>
        </p:txBody>
      </p:sp>
      <p:sp>
        <p:nvSpPr>
          <p:cNvPr id="518" name="Google Shape;518;p50"/>
          <p:cNvSpPr/>
          <p:nvPr/>
        </p:nvSpPr>
        <p:spPr>
          <a:xfrm>
            <a:off x="256850" y="4124225"/>
            <a:ext cx="2459400" cy="886200"/>
          </a:xfrm>
          <a:prstGeom prst="rect">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000">
                <a:solidFill>
                  <a:schemeClr val="lt1"/>
                </a:solidFill>
              </a:rPr>
              <a:t>Prediction</a:t>
            </a:r>
            <a:endParaRPr sz="2000">
              <a:solidFill>
                <a:srgbClr val="FFFFFF"/>
              </a:solidFill>
            </a:endParaRPr>
          </a:p>
        </p:txBody>
      </p:sp>
      <p:sp>
        <p:nvSpPr>
          <p:cNvPr id="519" name="Google Shape;519;p50"/>
          <p:cNvSpPr txBox="1"/>
          <p:nvPr/>
        </p:nvSpPr>
        <p:spPr>
          <a:xfrm>
            <a:off x="3392775" y="234625"/>
            <a:ext cx="5121900" cy="504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t>Random Forest</a:t>
            </a:r>
            <a:r>
              <a:rPr b="1" lang="en" sz="1800"/>
              <a:t> classification</a:t>
            </a:r>
            <a:endParaRPr b="1" sz="1800"/>
          </a:p>
        </p:txBody>
      </p:sp>
      <p:sp>
        <p:nvSpPr>
          <p:cNvPr id="520" name="Google Shape;520;p50"/>
          <p:cNvSpPr txBox="1"/>
          <p:nvPr/>
        </p:nvSpPr>
        <p:spPr>
          <a:xfrm>
            <a:off x="3392775" y="662725"/>
            <a:ext cx="5411400" cy="1527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1800">
                <a:solidFill>
                  <a:srgbClr val="1155CC"/>
                </a:solidFill>
                <a:latin typeface="Calibri"/>
                <a:ea typeface="Calibri"/>
                <a:cs typeface="Calibri"/>
                <a:sym typeface="Calibri"/>
              </a:rPr>
              <a:t>Low</a:t>
            </a:r>
            <a:r>
              <a:rPr lang="en" sz="1800">
                <a:solidFill>
                  <a:schemeClr val="dk1"/>
                </a:solidFill>
                <a:latin typeface="Calibri"/>
                <a:ea typeface="Calibri"/>
                <a:cs typeface="Calibri"/>
                <a:sym typeface="Calibri"/>
              </a:rPr>
              <a:t>: 	  </a:t>
            </a:r>
            <a:r>
              <a:rPr b="1" lang="en" sz="1800">
                <a:solidFill>
                  <a:schemeClr val="dk1"/>
                </a:solidFill>
                <a:latin typeface="Calibri"/>
                <a:ea typeface="Calibri"/>
                <a:cs typeface="Calibri"/>
                <a:sym typeface="Calibri"/>
              </a:rPr>
              <a:t>0</a:t>
            </a:r>
            <a:r>
              <a:rPr lang="en" sz="1800">
                <a:solidFill>
                  <a:schemeClr val="dk1"/>
                </a:solidFill>
                <a:latin typeface="Calibri"/>
                <a:ea typeface="Calibri"/>
                <a:cs typeface="Calibri"/>
                <a:sym typeface="Calibri"/>
              </a:rPr>
              <a:t>  &lt; average_rating &lt;= </a:t>
            </a:r>
            <a:r>
              <a:rPr b="1" lang="en" sz="1800">
                <a:solidFill>
                  <a:schemeClr val="dk1"/>
                </a:solidFill>
                <a:latin typeface="Calibri"/>
                <a:ea typeface="Calibri"/>
                <a:cs typeface="Calibri"/>
                <a:sym typeface="Calibri"/>
              </a:rPr>
              <a:t>3.5</a:t>
            </a:r>
            <a:r>
              <a:rPr lang="en" sz="1800">
                <a:solidFill>
                  <a:schemeClr val="dk1"/>
                </a:solidFill>
                <a:latin typeface="Calibri"/>
                <a:ea typeface="Calibri"/>
                <a:cs typeface="Calibri"/>
                <a:sym typeface="Calibri"/>
              </a:rPr>
              <a:t> (136 samples)</a:t>
            </a:r>
            <a:endParaRPr sz="1800">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rPr b="1" lang="en" sz="1800">
                <a:solidFill>
                  <a:srgbClr val="6AA84F"/>
                </a:solidFill>
                <a:latin typeface="Calibri"/>
                <a:ea typeface="Calibri"/>
                <a:cs typeface="Calibri"/>
                <a:sym typeface="Calibri"/>
              </a:rPr>
              <a:t>Fair</a:t>
            </a:r>
            <a:r>
              <a:rPr lang="en" sz="1800">
                <a:solidFill>
                  <a:schemeClr val="dk1"/>
                </a:solidFill>
                <a:latin typeface="Calibri"/>
                <a:ea typeface="Calibri"/>
                <a:cs typeface="Calibri"/>
                <a:sym typeface="Calibri"/>
              </a:rPr>
              <a:t>: 	</a:t>
            </a:r>
            <a:r>
              <a:rPr b="1" lang="en" sz="1800">
                <a:solidFill>
                  <a:schemeClr val="dk1"/>
                </a:solidFill>
                <a:latin typeface="Calibri"/>
                <a:ea typeface="Calibri"/>
                <a:cs typeface="Calibri"/>
                <a:sym typeface="Calibri"/>
              </a:rPr>
              <a:t>3.5 </a:t>
            </a:r>
            <a:r>
              <a:rPr lang="en" sz="1800">
                <a:solidFill>
                  <a:schemeClr val="dk1"/>
                </a:solidFill>
                <a:latin typeface="Calibri"/>
                <a:ea typeface="Calibri"/>
                <a:cs typeface="Calibri"/>
                <a:sym typeface="Calibri"/>
              </a:rPr>
              <a:t>&lt; average_rating &lt;= </a:t>
            </a:r>
            <a:r>
              <a:rPr b="1" lang="en" sz="1800">
                <a:solidFill>
                  <a:schemeClr val="dk1"/>
                </a:solidFill>
                <a:latin typeface="Calibri"/>
                <a:ea typeface="Calibri"/>
                <a:cs typeface="Calibri"/>
                <a:sym typeface="Calibri"/>
              </a:rPr>
              <a:t>4.8 </a:t>
            </a:r>
            <a:r>
              <a:rPr lang="en" sz="1800">
                <a:solidFill>
                  <a:schemeClr val="dk1"/>
                </a:solidFill>
                <a:latin typeface="Calibri"/>
                <a:ea typeface="Calibri"/>
                <a:cs typeface="Calibri"/>
                <a:sym typeface="Calibri"/>
              </a:rPr>
              <a:t>(658 samples)</a:t>
            </a:r>
            <a:endParaRPr sz="1800">
              <a:solidFill>
                <a:schemeClr val="dk1"/>
              </a:solidFill>
              <a:latin typeface="Calibri"/>
              <a:ea typeface="Calibri"/>
              <a:cs typeface="Calibri"/>
              <a:sym typeface="Calibri"/>
            </a:endParaRPr>
          </a:p>
          <a:p>
            <a:pPr indent="0" lvl="0" marL="0" rtl="0" algn="l">
              <a:spcBef>
                <a:spcPts val="0"/>
              </a:spcBef>
              <a:spcAft>
                <a:spcPts val="0"/>
              </a:spcAft>
              <a:buNone/>
            </a:pPr>
            <a:r>
              <a:rPr b="1" lang="en" sz="1800">
                <a:solidFill>
                  <a:srgbClr val="BF9000"/>
                </a:solidFill>
                <a:latin typeface="Calibri"/>
                <a:ea typeface="Calibri"/>
                <a:cs typeface="Calibri"/>
                <a:sym typeface="Calibri"/>
              </a:rPr>
              <a:t>Good</a:t>
            </a:r>
            <a:r>
              <a:rPr lang="en" sz="1800">
                <a:solidFill>
                  <a:schemeClr val="dk1"/>
                </a:solidFill>
                <a:latin typeface="Calibri"/>
                <a:ea typeface="Calibri"/>
                <a:cs typeface="Calibri"/>
                <a:sym typeface="Calibri"/>
              </a:rPr>
              <a:t>: 	</a:t>
            </a:r>
            <a:r>
              <a:rPr b="1" lang="en" sz="1800">
                <a:solidFill>
                  <a:schemeClr val="dk1"/>
                </a:solidFill>
                <a:latin typeface="Calibri"/>
                <a:ea typeface="Calibri"/>
                <a:cs typeface="Calibri"/>
                <a:sym typeface="Calibri"/>
              </a:rPr>
              <a:t>4.8</a:t>
            </a:r>
            <a:r>
              <a:rPr lang="en" sz="1800">
                <a:solidFill>
                  <a:schemeClr val="dk1"/>
                </a:solidFill>
                <a:latin typeface="Calibri"/>
                <a:ea typeface="Calibri"/>
                <a:cs typeface="Calibri"/>
                <a:sym typeface="Calibri"/>
              </a:rPr>
              <a:t> &lt; average_rating &lt;= </a:t>
            </a:r>
            <a:r>
              <a:rPr b="1" lang="en" sz="1800">
                <a:solidFill>
                  <a:schemeClr val="dk1"/>
                </a:solidFill>
                <a:latin typeface="Calibri"/>
                <a:ea typeface="Calibri"/>
                <a:cs typeface="Calibri"/>
                <a:sym typeface="Calibri"/>
              </a:rPr>
              <a:t>5.0</a:t>
            </a:r>
            <a:r>
              <a:rPr lang="en" sz="1800">
                <a:solidFill>
                  <a:schemeClr val="dk1"/>
                </a:solidFill>
                <a:latin typeface="Calibri"/>
                <a:ea typeface="Calibri"/>
                <a:cs typeface="Calibri"/>
                <a:sym typeface="Calibri"/>
              </a:rPr>
              <a:t> (3321 samples)</a:t>
            </a:r>
            <a:endParaRPr sz="1800">
              <a:solidFill>
                <a:schemeClr val="dk1"/>
              </a:solidFill>
              <a:latin typeface="Calibri"/>
              <a:ea typeface="Calibri"/>
              <a:cs typeface="Calibri"/>
              <a:sym typeface="Calibri"/>
            </a:endParaRPr>
          </a:p>
          <a:p>
            <a:pPr indent="0" lvl="0" marL="0" rtl="0" algn="l">
              <a:spcBef>
                <a:spcPts val="0"/>
              </a:spcBef>
              <a:spcAft>
                <a:spcPts val="0"/>
              </a:spcAft>
              <a:buNone/>
            </a:pPr>
            <a:r>
              <a:t/>
            </a:r>
            <a:endParaRPr sz="1800">
              <a:solidFill>
                <a:schemeClr val="dk1"/>
              </a:solidFill>
              <a:latin typeface="Calibri"/>
              <a:ea typeface="Calibri"/>
              <a:cs typeface="Calibri"/>
              <a:sym typeface="Calibri"/>
            </a:endParaRPr>
          </a:p>
          <a:p>
            <a:pPr indent="0" lvl="0" marL="0" rtl="0" algn="ctr">
              <a:spcBef>
                <a:spcPts val="0"/>
              </a:spcBef>
              <a:spcAft>
                <a:spcPts val="0"/>
              </a:spcAft>
              <a:buNone/>
            </a:pPr>
            <a:r>
              <a:rPr lang="en" sz="1800">
                <a:solidFill>
                  <a:schemeClr val="dk1"/>
                </a:solidFill>
                <a:latin typeface="Calibri"/>
                <a:ea typeface="Calibri"/>
                <a:cs typeface="Calibri"/>
                <a:sym typeface="Calibri"/>
              </a:rPr>
              <a:t>Train and validate the </a:t>
            </a:r>
            <a:r>
              <a:rPr lang="en" sz="1800">
                <a:solidFill>
                  <a:schemeClr val="dk1"/>
                </a:solidFill>
                <a:latin typeface="Calibri"/>
                <a:ea typeface="Calibri"/>
                <a:cs typeface="Calibri"/>
                <a:sym typeface="Calibri"/>
              </a:rPr>
              <a:t>weighted model</a:t>
            </a:r>
            <a:r>
              <a:rPr b="1" lang="en" sz="1800">
                <a:solidFill>
                  <a:schemeClr val="dk1"/>
                </a:solidFill>
                <a:latin typeface="Calibri"/>
                <a:ea typeface="Calibri"/>
                <a:cs typeface="Calibri"/>
                <a:sym typeface="Calibri"/>
              </a:rPr>
              <a:t> </a:t>
            </a:r>
            <a:r>
              <a:rPr lang="en" sz="1800">
                <a:solidFill>
                  <a:schemeClr val="dk1"/>
                </a:solidFill>
                <a:latin typeface="Calibri"/>
                <a:ea typeface="Calibri"/>
                <a:cs typeface="Calibri"/>
                <a:sym typeface="Calibri"/>
              </a:rPr>
              <a:t>on samples that have &gt;= 2 reviews, accuracy </a:t>
            </a:r>
            <a:r>
              <a:rPr b="1" lang="en" sz="1800">
                <a:solidFill>
                  <a:schemeClr val="dk1"/>
                </a:solidFill>
                <a:latin typeface="Calibri"/>
                <a:ea typeface="Calibri"/>
                <a:cs typeface="Calibri"/>
                <a:sym typeface="Calibri"/>
              </a:rPr>
              <a:t>98</a:t>
            </a:r>
            <a:r>
              <a:rPr b="1" lang="en" sz="1800">
                <a:solidFill>
                  <a:schemeClr val="dk1"/>
                </a:solidFill>
                <a:latin typeface="Calibri"/>
                <a:ea typeface="Calibri"/>
                <a:cs typeface="Calibri"/>
                <a:sym typeface="Calibri"/>
              </a:rPr>
              <a:t>%</a:t>
            </a:r>
            <a:endParaRPr b="1" sz="1800">
              <a:solidFill>
                <a:schemeClr val="dk1"/>
              </a:solidFill>
              <a:latin typeface="Calibri"/>
              <a:ea typeface="Calibri"/>
              <a:cs typeface="Calibri"/>
              <a:sym typeface="Calibri"/>
            </a:endParaRPr>
          </a:p>
        </p:txBody>
      </p:sp>
      <p:grpSp>
        <p:nvGrpSpPr>
          <p:cNvPr id="521" name="Google Shape;521;p50"/>
          <p:cNvGrpSpPr/>
          <p:nvPr/>
        </p:nvGrpSpPr>
        <p:grpSpPr>
          <a:xfrm>
            <a:off x="2792461" y="2656015"/>
            <a:ext cx="3340833" cy="2354226"/>
            <a:chOff x="395425" y="1301444"/>
            <a:chExt cx="3761775" cy="2693006"/>
          </a:xfrm>
        </p:grpSpPr>
        <p:pic>
          <p:nvPicPr>
            <p:cNvPr id="522" name="Google Shape;522;p50"/>
            <p:cNvPicPr preferRelativeResize="0"/>
            <p:nvPr/>
          </p:nvPicPr>
          <p:blipFill>
            <a:blip r:embed="rId3">
              <a:alphaModFix/>
            </a:blip>
            <a:stretch>
              <a:fillRect/>
            </a:stretch>
          </p:blipFill>
          <p:spPr>
            <a:xfrm>
              <a:off x="395425" y="1301444"/>
              <a:ext cx="3761775" cy="2693006"/>
            </a:xfrm>
            <a:prstGeom prst="rect">
              <a:avLst/>
            </a:prstGeom>
            <a:noFill/>
            <a:ln>
              <a:noFill/>
            </a:ln>
          </p:spPr>
        </p:pic>
        <p:sp>
          <p:nvSpPr>
            <p:cNvPr id="523" name="Google Shape;523;p50"/>
            <p:cNvSpPr/>
            <p:nvPr/>
          </p:nvSpPr>
          <p:spPr>
            <a:xfrm>
              <a:off x="2795600" y="2593475"/>
              <a:ext cx="328500" cy="1030500"/>
            </a:xfrm>
            <a:prstGeom prst="rect">
              <a:avLst/>
            </a:prstGeom>
            <a:solidFill>
              <a:srgbClr val="93C4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50"/>
            <p:cNvSpPr/>
            <p:nvPr/>
          </p:nvSpPr>
          <p:spPr>
            <a:xfrm>
              <a:off x="3038150" y="2571750"/>
              <a:ext cx="281100" cy="1052400"/>
            </a:xfrm>
            <a:prstGeom prst="rect">
              <a:avLst/>
            </a:prstGeom>
            <a:solidFill>
              <a:srgbClr val="93C4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50"/>
            <p:cNvSpPr/>
            <p:nvPr/>
          </p:nvSpPr>
          <p:spPr>
            <a:xfrm>
              <a:off x="3252850" y="2547950"/>
              <a:ext cx="281100" cy="1076100"/>
            </a:xfrm>
            <a:prstGeom prst="rect">
              <a:avLst/>
            </a:prstGeom>
            <a:solidFill>
              <a:srgbClr val="93C4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50"/>
            <p:cNvSpPr/>
            <p:nvPr/>
          </p:nvSpPr>
          <p:spPr>
            <a:xfrm>
              <a:off x="3486200" y="2366975"/>
              <a:ext cx="281100" cy="1257000"/>
            </a:xfrm>
            <a:prstGeom prst="rect">
              <a:avLst/>
            </a:prstGeom>
            <a:solidFill>
              <a:srgbClr val="93C4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50"/>
            <p:cNvSpPr/>
            <p:nvPr/>
          </p:nvSpPr>
          <p:spPr>
            <a:xfrm>
              <a:off x="3705500" y="1609725"/>
              <a:ext cx="308400" cy="2014500"/>
            </a:xfrm>
            <a:prstGeom prst="rect">
              <a:avLst/>
            </a:pr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528" name="Google Shape;528;p50"/>
          <p:cNvPicPr preferRelativeResize="0"/>
          <p:nvPr/>
        </p:nvPicPr>
        <p:blipFill>
          <a:blip r:embed="rId4">
            <a:alphaModFix/>
          </a:blip>
          <a:stretch>
            <a:fillRect/>
          </a:stretch>
        </p:blipFill>
        <p:spPr>
          <a:xfrm>
            <a:off x="6285694" y="2647825"/>
            <a:ext cx="2705906" cy="2388079"/>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2" name="Shape 532"/>
        <p:cNvGrpSpPr/>
        <p:nvPr/>
      </p:nvGrpSpPr>
      <p:grpSpPr>
        <a:xfrm>
          <a:off x="0" y="0"/>
          <a:ext cx="0" cy="0"/>
          <a:chOff x="0" y="0"/>
          <a:chExt cx="0" cy="0"/>
        </a:xfrm>
      </p:grpSpPr>
      <p:sp>
        <p:nvSpPr>
          <p:cNvPr id="533" name="Google Shape;533;p51"/>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Bag of Words</a:t>
            </a:r>
            <a:endParaRPr/>
          </a:p>
        </p:txBody>
      </p:sp>
      <p:pic>
        <p:nvPicPr>
          <p:cNvPr id="534" name="Google Shape;534;p51"/>
          <p:cNvPicPr preferRelativeResize="0"/>
          <p:nvPr/>
        </p:nvPicPr>
        <p:blipFill rotWithShape="1">
          <a:blip r:embed="rId3">
            <a:alphaModFix/>
          </a:blip>
          <a:srcRect b="75814" l="0" r="26443" t="0"/>
          <a:stretch/>
        </p:blipFill>
        <p:spPr>
          <a:xfrm>
            <a:off x="713998" y="2358248"/>
            <a:ext cx="2212060" cy="355706"/>
          </a:xfrm>
          <a:prstGeom prst="rect">
            <a:avLst/>
          </a:prstGeom>
          <a:noFill/>
          <a:ln>
            <a:noFill/>
          </a:ln>
        </p:spPr>
      </p:pic>
      <p:pic>
        <p:nvPicPr>
          <p:cNvPr id="535" name="Google Shape;535;p51"/>
          <p:cNvPicPr preferRelativeResize="0"/>
          <p:nvPr/>
        </p:nvPicPr>
        <p:blipFill>
          <a:blip r:embed="rId4">
            <a:alphaModFix/>
          </a:blip>
          <a:stretch>
            <a:fillRect/>
          </a:stretch>
        </p:blipFill>
        <p:spPr>
          <a:xfrm>
            <a:off x="3609975" y="1853858"/>
            <a:ext cx="1628775" cy="2865218"/>
          </a:xfrm>
          <a:prstGeom prst="rect">
            <a:avLst/>
          </a:prstGeom>
          <a:noFill/>
          <a:ln>
            <a:noFill/>
          </a:ln>
        </p:spPr>
      </p:pic>
      <p:pic>
        <p:nvPicPr>
          <p:cNvPr id="536" name="Google Shape;536;p51"/>
          <p:cNvPicPr preferRelativeResize="0"/>
          <p:nvPr/>
        </p:nvPicPr>
        <p:blipFill rotWithShape="1">
          <a:blip r:embed="rId3">
            <a:alphaModFix/>
          </a:blip>
          <a:srcRect b="53919" l="0" r="23112" t="24186"/>
          <a:stretch/>
        </p:blipFill>
        <p:spPr>
          <a:xfrm>
            <a:off x="692197" y="2713943"/>
            <a:ext cx="2312233" cy="322007"/>
          </a:xfrm>
          <a:prstGeom prst="rect">
            <a:avLst/>
          </a:prstGeom>
          <a:noFill/>
          <a:ln>
            <a:noFill/>
          </a:ln>
        </p:spPr>
      </p:pic>
      <p:pic>
        <p:nvPicPr>
          <p:cNvPr id="537" name="Google Shape;537;p51"/>
          <p:cNvPicPr preferRelativeResize="0"/>
          <p:nvPr/>
        </p:nvPicPr>
        <p:blipFill rotWithShape="1">
          <a:blip r:embed="rId3">
            <a:alphaModFix/>
          </a:blip>
          <a:srcRect b="36097" l="0" r="21235" t="42007"/>
          <a:stretch/>
        </p:blipFill>
        <p:spPr>
          <a:xfrm>
            <a:off x="663921" y="3005754"/>
            <a:ext cx="2368786" cy="322007"/>
          </a:xfrm>
          <a:prstGeom prst="rect">
            <a:avLst/>
          </a:prstGeom>
          <a:noFill/>
          <a:ln>
            <a:noFill/>
          </a:ln>
        </p:spPr>
      </p:pic>
      <p:pic>
        <p:nvPicPr>
          <p:cNvPr id="538" name="Google Shape;538;p51"/>
          <p:cNvPicPr preferRelativeResize="0"/>
          <p:nvPr/>
        </p:nvPicPr>
        <p:blipFill rotWithShape="1">
          <a:blip r:embed="rId3">
            <a:alphaModFix/>
          </a:blip>
          <a:srcRect b="13534" l="0" r="11039" t="62280"/>
          <a:stretch/>
        </p:blipFill>
        <p:spPr>
          <a:xfrm>
            <a:off x="629939" y="3320942"/>
            <a:ext cx="2675236" cy="355706"/>
          </a:xfrm>
          <a:prstGeom prst="rect">
            <a:avLst/>
          </a:prstGeom>
          <a:noFill/>
          <a:ln>
            <a:noFill/>
          </a:ln>
        </p:spPr>
      </p:pic>
      <p:sp>
        <p:nvSpPr>
          <p:cNvPr id="539" name="Google Shape;539;p51"/>
          <p:cNvSpPr txBox="1"/>
          <p:nvPr/>
        </p:nvSpPr>
        <p:spPr>
          <a:xfrm>
            <a:off x="219075" y="2375066"/>
            <a:ext cx="691200" cy="32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Doc1:</a:t>
            </a:r>
            <a:endParaRPr>
              <a:latin typeface="Lato"/>
              <a:ea typeface="Lato"/>
              <a:cs typeface="Lato"/>
              <a:sym typeface="Lato"/>
            </a:endParaRPr>
          </a:p>
        </p:txBody>
      </p:sp>
      <p:sp>
        <p:nvSpPr>
          <p:cNvPr id="540" name="Google Shape;540;p51"/>
          <p:cNvSpPr txBox="1"/>
          <p:nvPr/>
        </p:nvSpPr>
        <p:spPr>
          <a:xfrm>
            <a:off x="219075" y="2690918"/>
            <a:ext cx="691200" cy="32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Doc2:</a:t>
            </a:r>
            <a:endParaRPr>
              <a:latin typeface="Lato"/>
              <a:ea typeface="Lato"/>
              <a:cs typeface="Lato"/>
              <a:sym typeface="Lato"/>
            </a:endParaRPr>
          </a:p>
        </p:txBody>
      </p:sp>
      <p:sp>
        <p:nvSpPr>
          <p:cNvPr id="541" name="Google Shape;541;p51"/>
          <p:cNvSpPr txBox="1"/>
          <p:nvPr/>
        </p:nvSpPr>
        <p:spPr>
          <a:xfrm>
            <a:off x="219075" y="3005723"/>
            <a:ext cx="691200" cy="32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Doc3:</a:t>
            </a:r>
            <a:endParaRPr>
              <a:latin typeface="Lato"/>
              <a:ea typeface="Lato"/>
              <a:cs typeface="Lato"/>
              <a:sym typeface="Lato"/>
            </a:endParaRPr>
          </a:p>
        </p:txBody>
      </p:sp>
      <p:sp>
        <p:nvSpPr>
          <p:cNvPr id="542" name="Google Shape;542;p51"/>
          <p:cNvSpPr txBox="1"/>
          <p:nvPr/>
        </p:nvSpPr>
        <p:spPr>
          <a:xfrm>
            <a:off x="219075" y="3320942"/>
            <a:ext cx="691200" cy="32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Doc4:</a:t>
            </a:r>
            <a:endParaRPr>
              <a:latin typeface="Lato"/>
              <a:ea typeface="Lato"/>
              <a:cs typeface="Lato"/>
              <a:sym typeface="Lato"/>
            </a:endParaRPr>
          </a:p>
        </p:txBody>
      </p:sp>
      <p:sp>
        <p:nvSpPr>
          <p:cNvPr id="543" name="Google Shape;543;p51"/>
          <p:cNvSpPr txBox="1"/>
          <p:nvPr/>
        </p:nvSpPr>
        <p:spPr>
          <a:xfrm>
            <a:off x="3305175" y="1504950"/>
            <a:ext cx="1857300" cy="34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Unique words:</a:t>
            </a:r>
            <a:endParaRPr>
              <a:latin typeface="Lato"/>
              <a:ea typeface="Lato"/>
              <a:cs typeface="Lato"/>
              <a:sym typeface="Lato"/>
            </a:endParaRPr>
          </a:p>
        </p:txBody>
      </p:sp>
      <p:pic>
        <p:nvPicPr>
          <p:cNvPr id="544" name="Google Shape;544;p51"/>
          <p:cNvPicPr preferRelativeResize="0"/>
          <p:nvPr/>
        </p:nvPicPr>
        <p:blipFill>
          <a:blip r:embed="rId5">
            <a:alphaModFix/>
          </a:blip>
          <a:stretch>
            <a:fillRect/>
          </a:stretch>
        </p:blipFill>
        <p:spPr>
          <a:xfrm>
            <a:off x="5238750" y="1881572"/>
            <a:ext cx="1857300" cy="2809778"/>
          </a:xfrm>
          <a:prstGeom prst="rect">
            <a:avLst/>
          </a:prstGeom>
          <a:noFill/>
          <a:ln>
            <a:noFill/>
          </a:ln>
        </p:spPr>
      </p:pic>
      <p:sp>
        <p:nvSpPr>
          <p:cNvPr id="545" name="Google Shape;545;p51"/>
          <p:cNvSpPr txBox="1"/>
          <p:nvPr/>
        </p:nvSpPr>
        <p:spPr>
          <a:xfrm>
            <a:off x="5334000" y="1504950"/>
            <a:ext cx="819300" cy="38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Doc1:</a:t>
            </a:r>
            <a:endParaRPr>
              <a:latin typeface="Lato"/>
              <a:ea typeface="Lato"/>
              <a:cs typeface="Lato"/>
              <a:sym typeface="Lato"/>
            </a:endParaRPr>
          </a:p>
        </p:txBody>
      </p:sp>
      <p:sp>
        <p:nvSpPr>
          <p:cNvPr id="546" name="Google Shape;546;p51"/>
          <p:cNvSpPr txBox="1"/>
          <p:nvPr/>
        </p:nvSpPr>
        <p:spPr>
          <a:xfrm>
            <a:off x="5915025" y="1504950"/>
            <a:ext cx="2876400" cy="48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highlight>
                  <a:srgbClr val="FDFDFD"/>
                </a:highlight>
              </a:rPr>
              <a:t>[1, 1, 1, 1, 1, 1, 0, 0, 0, 0]</a:t>
            </a:r>
            <a:endParaRPr/>
          </a:p>
        </p:txBody>
      </p:sp>
      <p:sp>
        <p:nvSpPr>
          <p:cNvPr id="547" name="Google Shape;547;p51"/>
          <p:cNvSpPr/>
          <p:nvPr/>
        </p:nvSpPr>
        <p:spPr>
          <a:xfrm>
            <a:off x="3133725" y="2862850"/>
            <a:ext cx="363900" cy="1503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51"/>
          <p:cNvSpPr/>
          <p:nvPr/>
        </p:nvSpPr>
        <p:spPr>
          <a:xfrm>
            <a:off x="4724400" y="2853325"/>
            <a:ext cx="363900" cy="1503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2" name="Shape 552"/>
        <p:cNvGrpSpPr/>
        <p:nvPr/>
      </p:nvGrpSpPr>
      <p:grpSpPr>
        <a:xfrm>
          <a:off x="0" y="0"/>
          <a:ext cx="0" cy="0"/>
          <a:chOff x="0" y="0"/>
          <a:chExt cx="0" cy="0"/>
        </a:xfrm>
      </p:grpSpPr>
      <p:sp>
        <p:nvSpPr>
          <p:cNvPr id="553" name="Google Shape;553;p5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TF-IDF</a:t>
            </a:r>
            <a:endParaRPr/>
          </a:p>
        </p:txBody>
      </p:sp>
      <p:sp>
        <p:nvSpPr>
          <p:cNvPr id="554" name="Google Shape;554;p5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Term Frequency Inverse Document Frequency</a:t>
            </a:r>
            <a:endParaRPr sz="1800"/>
          </a:p>
          <a:p>
            <a:pPr indent="-342900" lvl="0" marL="457200" rtl="0" algn="l">
              <a:spcBef>
                <a:spcPts val="0"/>
              </a:spcBef>
              <a:spcAft>
                <a:spcPts val="0"/>
              </a:spcAft>
              <a:buSzPts val="1800"/>
              <a:buChar char="●"/>
            </a:pPr>
            <a:r>
              <a:rPr lang="en" sz="1800"/>
              <a:t>evaluate how important a word is to a document in a collection or corpus.</a:t>
            </a:r>
            <a:endParaRPr sz="1800"/>
          </a:p>
          <a:p>
            <a:pPr indent="-342900" lvl="0" marL="457200" rtl="0" algn="l">
              <a:spcBef>
                <a:spcPts val="0"/>
              </a:spcBef>
              <a:spcAft>
                <a:spcPts val="0"/>
              </a:spcAft>
              <a:buSzPts val="1800"/>
              <a:buChar char="●"/>
            </a:pPr>
            <a:r>
              <a:rPr lang="en" sz="1800"/>
              <a:t>TF = Term Frequency, measures how frequently a term occurs in a document. </a:t>
            </a:r>
            <a:endParaRPr sz="1800"/>
          </a:p>
          <a:p>
            <a:pPr indent="-342900" lvl="0" marL="457200" rtl="0" algn="l">
              <a:spcBef>
                <a:spcPts val="0"/>
              </a:spcBef>
              <a:spcAft>
                <a:spcPts val="0"/>
              </a:spcAft>
              <a:buSzPts val="1800"/>
              <a:buChar char="●"/>
            </a:pPr>
            <a:r>
              <a:rPr lang="en" sz="1800"/>
              <a:t>IDF = Inverse Document Frequency, measures how important a term is.</a:t>
            </a:r>
            <a:endParaRPr sz="1800"/>
          </a:p>
          <a:p>
            <a:pPr indent="0" lvl="0" marL="0" rtl="0" algn="l">
              <a:spcBef>
                <a:spcPts val="1600"/>
              </a:spcBef>
              <a:spcAft>
                <a:spcPts val="1600"/>
              </a:spcAft>
              <a:buNone/>
            </a:pPr>
            <a:r>
              <a:t/>
            </a:r>
            <a:endParaRPr sz="1800"/>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8" name="Shape 558"/>
        <p:cNvGrpSpPr/>
        <p:nvPr/>
      </p:nvGrpSpPr>
      <p:grpSpPr>
        <a:xfrm>
          <a:off x="0" y="0"/>
          <a:ext cx="0" cy="0"/>
          <a:chOff x="0" y="0"/>
          <a:chExt cx="0" cy="0"/>
        </a:xfrm>
      </p:grpSpPr>
      <p:sp>
        <p:nvSpPr>
          <p:cNvPr id="559" name="Google Shape;559;p53"/>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TF-IDF</a:t>
            </a:r>
            <a:endParaRPr/>
          </a:p>
        </p:txBody>
      </p:sp>
      <p:sp>
        <p:nvSpPr>
          <p:cNvPr id="560" name="Google Shape;560;p53"/>
          <p:cNvSpPr/>
          <p:nvPr/>
        </p:nvSpPr>
        <p:spPr>
          <a:xfrm>
            <a:off x="906050" y="2076925"/>
            <a:ext cx="1951500" cy="1226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Cat ... cat...............</a:t>
            </a:r>
            <a:endParaRPr/>
          </a:p>
          <a:p>
            <a:pPr indent="0" lvl="0" marL="0" rtl="0" algn="l">
              <a:spcBef>
                <a:spcPts val="0"/>
              </a:spcBef>
              <a:spcAft>
                <a:spcPts val="0"/>
              </a:spcAft>
              <a:buNone/>
            </a:pPr>
            <a:r>
              <a:rPr lang="en"/>
              <a:t>.......cat........cat......</a:t>
            </a:r>
            <a:endParaRPr/>
          </a:p>
          <a:p>
            <a:pPr indent="0" lvl="0" marL="0" rtl="0" algn="l">
              <a:spcBef>
                <a:spcPts val="0"/>
              </a:spcBef>
              <a:spcAft>
                <a:spcPts val="0"/>
              </a:spcAft>
              <a:buNone/>
            </a:pPr>
            <a:r>
              <a:rPr lang="en"/>
              <a:t>..............................</a:t>
            </a:r>
            <a:endParaRPr/>
          </a:p>
          <a:p>
            <a:pPr indent="0" lvl="0" marL="0" rtl="0" algn="l">
              <a:spcBef>
                <a:spcPts val="0"/>
              </a:spcBef>
              <a:spcAft>
                <a:spcPts val="0"/>
              </a:spcAft>
              <a:buNone/>
            </a:pPr>
            <a:r>
              <a:rPr lang="en"/>
              <a:t>.........cat.................</a:t>
            </a:r>
            <a:endParaRPr/>
          </a:p>
        </p:txBody>
      </p:sp>
      <p:sp>
        <p:nvSpPr>
          <p:cNvPr id="561" name="Google Shape;561;p53"/>
          <p:cNvSpPr/>
          <p:nvPr/>
        </p:nvSpPr>
        <p:spPr>
          <a:xfrm>
            <a:off x="906050" y="3637150"/>
            <a:ext cx="1951500" cy="1226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Cat ... cat...............</a:t>
            </a:r>
            <a:endParaRPr/>
          </a:p>
          <a:p>
            <a:pPr indent="0" lvl="0" marL="0" rtl="0" algn="l">
              <a:spcBef>
                <a:spcPts val="0"/>
              </a:spcBef>
              <a:spcAft>
                <a:spcPts val="0"/>
              </a:spcAft>
              <a:buNone/>
            </a:pPr>
            <a:r>
              <a:rPr lang="en"/>
              <a:t>.......cat........cat......</a:t>
            </a:r>
            <a:endParaRPr/>
          </a:p>
          <a:p>
            <a:pPr indent="0" lvl="0" marL="0" rtl="0" algn="l">
              <a:spcBef>
                <a:spcPts val="0"/>
              </a:spcBef>
              <a:spcAft>
                <a:spcPts val="0"/>
              </a:spcAft>
              <a:buNone/>
            </a:pPr>
            <a:r>
              <a:rPr lang="en"/>
              <a:t>..............................</a:t>
            </a:r>
            <a:endParaRPr/>
          </a:p>
          <a:p>
            <a:pPr indent="0" lvl="0" marL="0" rtl="0" algn="l">
              <a:spcBef>
                <a:spcPts val="0"/>
              </a:spcBef>
              <a:spcAft>
                <a:spcPts val="0"/>
              </a:spcAft>
              <a:buNone/>
            </a:pPr>
            <a:r>
              <a:rPr lang="en"/>
              <a:t>.........cat.................</a:t>
            </a:r>
            <a:endParaRPr/>
          </a:p>
        </p:txBody>
      </p:sp>
      <p:sp>
        <p:nvSpPr>
          <p:cNvPr id="562" name="Google Shape;562;p53"/>
          <p:cNvSpPr/>
          <p:nvPr/>
        </p:nvSpPr>
        <p:spPr>
          <a:xfrm>
            <a:off x="5043150" y="3637150"/>
            <a:ext cx="1951500" cy="1226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a:t>
            </a:r>
            <a:endParaRPr/>
          </a:p>
          <a:p>
            <a:pPr indent="0" lvl="0" marL="0" rtl="0" algn="l">
              <a:spcBef>
                <a:spcPts val="0"/>
              </a:spcBef>
              <a:spcAft>
                <a:spcPts val="0"/>
              </a:spcAft>
              <a:buNone/>
            </a:pPr>
            <a:r>
              <a:rPr lang="en"/>
              <a:t>..............................</a:t>
            </a:r>
            <a:endParaRPr/>
          </a:p>
          <a:p>
            <a:pPr indent="0" lvl="0" marL="0" rtl="0" algn="l">
              <a:spcBef>
                <a:spcPts val="0"/>
              </a:spcBef>
              <a:spcAft>
                <a:spcPts val="0"/>
              </a:spcAft>
              <a:buNone/>
            </a:pPr>
            <a:r>
              <a:rPr lang="en"/>
              <a:t>..............................</a:t>
            </a:r>
            <a:endParaRPr/>
          </a:p>
          <a:p>
            <a:pPr indent="0" lvl="0" marL="0" rtl="0" algn="l">
              <a:spcBef>
                <a:spcPts val="0"/>
              </a:spcBef>
              <a:spcAft>
                <a:spcPts val="0"/>
              </a:spcAft>
              <a:buNone/>
            </a:pPr>
            <a:r>
              <a:rPr lang="en"/>
              <a:t>..............................</a:t>
            </a:r>
            <a:endParaRPr/>
          </a:p>
        </p:txBody>
      </p:sp>
      <p:sp>
        <p:nvSpPr>
          <p:cNvPr id="563" name="Google Shape;563;p53"/>
          <p:cNvSpPr/>
          <p:nvPr/>
        </p:nvSpPr>
        <p:spPr>
          <a:xfrm>
            <a:off x="7091250" y="3637150"/>
            <a:ext cx="1951500" cy="1226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a:t>
            </a:r>
            <a:endParaRPr/>
          </a:p>
          <a:p>
            <a:pPr indent="0" lvl="0" marL="0" rtl="0" algn="l">
              <a:spcBef>
                <a:spcPts val="0"/>
              </a:spcBef>
              <a:spcAft>
                <a:spcPts val="0"/>
              </a:spcAft>
              <a:buNone/>
            </a:pPr>
            <a:r>
              <a:rPr lang="en"/>
              <a:t>.......cat..................</a:t>
            </a:r>
            <a:endParaRPr/>
          </a:p>
          <a:p>
            <a:pPr indent="0" lvl="0" marL="0" rtl="0" algn="l">
              <a:spcBef>
                <a:spcPts val="0"/>
              </a:spcBef>
              <a:spcAft>
                <a:spcPts val="0"/>
              </a:spcAft>
              <a:buNone/>
            </a:pPr>
            <a:r>
              <a:rPr lang="en"/>
              <a:t>..............................</a:t>
            </a:r>
            <a:endParaRPr/>
          </a:p>
          <a:p>
            <a:pPr indent="0" lvl="0" marL="0" rtl="0" algn="l">
              <a:spcBef>
                <a:spcPts val="0"/>
              </a:spcBef>
              <a:spcAft>
                <a:spcPts val="0"/>
              </a:spcAft>
              <a:buNone/>
            </a:pPr>
            <a:r>
              <a:rPr lang="en"/>
              <a:t>...............................</a:t>
            </a:r>
            <a:endParaRPr/>
          </a:p>
        </p:txBody>
      </p:sp>
      <p:sp>
        <p:nvSpPr>
          <p:cNvPr id="564" name="Google Shape;564;p53"/>
          <p:cNvSpPr/>
          <p:nvPr/>
        </p:nvSpPr>
        <p:spPr>
          <a:xfrm>
            <a:off x="2995050" y="3637150"/>
            <a:ext cx="1951500" cy="1226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a:t>
            </a:r>
            <a:endParaRPr/>
          </a:p>
          <a:p>
            <a:pPr indent="0" lvl="0" marL="0" rtl="0" algn="l">
              <a:spcBef>
                <a:spcPts val="0"/>
              </a:spcBef>
              <a:spcAft>
                <a:spcPts val="0"/>
              </a:spcAft>
              <a:buNone/>
            </a:pPr>
            <a:r>
              <a:rPr lang="en"/>
              <a:t>..............................</a:t>
            </a:r>
            <a:endParaRPr/>
          </a:p>
          <a:p>
            <a:pPr indent="0" lvl="0" marL="0" rtl="0" algn="l">
              <a:spcBef>
                <a:spcPts val="0"/>
              </a:spcBef>
              <a:spcAft>
                <a:spcPts val="0"/>
              </a:spcAft>
              <a:buNone/>
            </a:pPr>
            <a:r>
              <a:rPr lang="en"/>
              <a:t>..............................</a:t>
            </a:r>
            <a:endParaRPr/>
          </a:p>
          <a:p>
            <a:pPr indent="0" lvl="0" marL="0" rtl="0" algn="l">
              <a:spcBef>
                <a:spcPts val="0"/>
              </a:spcBef>
              <a:spcAft>
                <a:spcPts val="0"/>
              </a:spcAft>
              <a:buNone/>
            </a:pPr>
            <a:r>
              <a:rPr lang="en"/>
              <a:t>..............................</a:t>
            </a:r>
            <a:endParaRPr/>
          </a:p>
        </p:txBody>
      </p:sp>
      <p:sp>
        <p:nvSpPr>
          <p:cNvPr id="565" name="Google Shape;565;p53"/>
          <p:cNvSpPr txBox="1"/>
          <p:nvPr/>
        </p:nvSpPr>
        <p:spPr>
          <a:xfrm>
            <a:off x="1477550" y="1728450"/>
            <a:ext cx="808500" cy="34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Doc1</a:t>
            </a:r>
            <a:endParaRPr>
              <a:latin typeface="Lato"/>
              <a:ea typeface="Lato"/>
              <a:cs typeface="Lato"/>
              <a:sym typeface="Lato"/>
            </a:endParaRPr>
          </a:p>
        </p:txBody>
      </p:sp>
      <p:sp>
        <p:nvSpPr>
          <p:cNvPr id="566" name="Google Shape;566;p53"/>
          <p:cNvSpPr txBox="1"/>
          <p:nvPr/>
        </p:nvSpPr>
        <p:spPr>
          <a:xfrm>
            <a:off x="1477550" y="3303625"/>
            <a:ext cx="808500" cy="34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Doc1</a:t>
            </a:r>
            <a:endParaRPr>
              <a:latin typeface="Lato"/>
              <a:ea typeface="Lato"/>
              <a:cs typeface="Lato"/>
              <a:sym typeface="Lato"/>
            </a:endParaRPr>
          </a:p>
        </p:txBody>
      </p:sp>
      <p:sp>
        <p:nvSpPr>
          <p:cNvPr id="567" name="Google Shape;567;p53"/>
          <p:cNvSpPr txBox="1"/>
          <p:nvPr/>
        </p:nvSpPr>
        <p:spPr>
          <a:xfrm>
            <a:off x="3566550" y="3303625"/>
            <a:ext cx="808500" cy="34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Doc2</a:t>
            </a:r>
            <a:endParaRPr>
              <a:latin typeface="Lato"/>
              <a:ea typeface="Lato"/>
              <a:cs typeface="Lato"/>
              <a:sym typeface="Lato"/>
            </a:endParaRPr>
          </a:p>
        </p:txBody>
      </p:sp>
      <p:sp>
        <p:nvSpPr>
          <p:cNvPr id="568" name="Google Shape;568;p53"/>
          <p:cNvSpPr txBox="1"/>
          <p:nvPr/>
        </p:nvSpPr>
        <p:spPr>
          <a:xfrm>
            <a:off x="5614650" y="3303625"/>
            <a:ext cx="808500" cy="34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Doc3</a:t>
            </a:r>
            <a:endParaRPr>
              <a:latin typeface="Lato"/>
              <a:ea typeface="Lato"/>
              <a:cs typeface="Lato"/>
              <a:sym typeface="Lato"/>
            </a:endParaRPr>
          </a:p>
        </p:txBody>
      </p:sp>
      <p:sp>
        <p:nvSpPr>
          <p:cNvPr id="569" name="Google Shape;569;p53"/>
          <p:cNvSpPr txBox="1"/>
          <p:nvPr/>
        </p:nvSpPr>
        <p:spPr>
          <a:xfrm>
            <a:off x="7662750" y="3288550"/>
            <a:ext cx="808500" cy="34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Doc4</a:t>
            </a:r>
            <a:endParaRPr>
              <a:latin typeface="Lato"/>
              <a:ea typeface="Lato"/>
              <a:cs typeface="Lato"/>
              <a:sym typeface="Lato"/>
            </a:endParaRPr>
          </a:p>
        </p:txBody>
      </p:sp>
      <p:sp>
        <p:nvSpPr>
          <p:cNvPr id="570" name="Google Shape;570;p53"/>
          <p:cNvSpPr txBox="1"/>
          <p:nvPr/>
        </p:nvSpPr>
        <p:spPr>
          <a:xfrm>
            <a:off x="97550" y="3303625"/>
            <a:ext cx="808500" cy="34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Corpus</a:t>
            </a:r>
            <a:endParaRPr>
              <a:latin typeface="Lato"/>
              <a:ea typeface="Lato"/>
              <a:cs typeface="Lato"/>
              <a:sym typeface="Lato"/>
            </a:endParaRPr>
          </a:p>
        </p:txBody>
      </p:sp>
      <p:sp>
        <p:nvSpPr>
          <p:cNvPr id="571" name="Google Shape;571;p53"/>
          <p:cNvSpPr/>
          <p:nvPr/>
        </p:nvSpPr>
        <p:spPr>
          <a:xfrm>
            <a:off x="111500" y="3373250"/>
            <a:ext cx="9032400" cy="16728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53"/>
          <p:cNvSpPr txBox="1"/>
          <p:nvPr/>
        </p:nvSpPr>
        <p:spPr>
          <a:xfrm>
            <a:off x="2995050" y="505650"/>
            <a:ext cx="6047700" cy="279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TF = Term Frequency</a:t>
            </a:r>
            <a:endParaRPr>
              <a:latin typeface="Lato"/>
              <a:ea typeface="Lato"/>
              <a:cs typeface="Lato"/>
              <a:sym typeface="Lato"/>
            </a:endParaRPr>
          </a:p>
          <a:p>
            <a:pPr indent="457200" lvl="0" marL="0" rtl="0" algn="l">
              <a:spcBef>
                <a:spcPts val="0"/>
              </a:spcBef>
              <a:spcAft>
                <a:spcPts val="0"/>
              </a:spcAft>
              <a:buNone/>
            </a:pPr>
            <a:r>
              <a:rPr lang="en">
                <a:latin typeface="Lato"/>
                <a:ea typeface="Lato"/>
                <a:cs typeface="Lato"/>
                <a:sym typeface="Lato"/>
              </a:rPr>
              <a:t>measures how frequently a term occurs in a document. </a:t>
            </a:r>
            <a:endParaRPr>
              <a:latin typeface="Lato"/>
              <a:ea typeface="Lato"/>
              <a:cs typeface="Lato"/>
              <a:sym typeface="Lato"/>
            </a:endParaRPr>
          </a:p>
          <a:p>
            <a:pPr indent="0" lvl="0" marL="457200" rtl="0" algn="l">
              <a:spcBef>
                <a:spcPts val="0"/>
              </a:spcBef>
              <a:spcAft>
                <a:spcPts val="0"/>
              </a:spcAft>
              <a:buNone/>
            </a:pPr>
            <a:r>
              <a:rPr lang="en">
                <a:latin typeface="Lato"/>
                <a:ea typeface="Lato"/>
                <a:cs typeface="Lato"/>
                <a:sym typeface="Lato"/>
              </a:rPr>
              <a:t>TF(t) = (Number of times term t appears in a document) / (Total number of terms in the document)</a:t>
            </a:r>
            <a:endParaRPr>
              <a:latin typeface="Lato"/>
              <a:ea typeface="Lato"/>
              <a:cs typeface="Lato"/>
              <a:sym typeface="Lato"/>
            </a:endParaRPr>
          </a:p>
          <a:p>
            <a:pPr indent="457200" lvl="0" marL="0" rtl="0" algn="l">
              <a:spcBef>
                <a:spcPts val="0"/>
              </a:spcBef>
              <a:spcAft>
                <a:spcPts val="0"/>
              </a:spcAft>
              <a:buNone/>
            </a:pPr>
            <a:r>
              <a:rPr lang="en">
                <a:latin typeface="Lato"/>
                <a:ea typeface="Lato"/>
                <a:cs typeface="Lato"/>
                <a:sym typeface="Lato"/>
              </a:rPr>
              <a:t>5/15</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IDF = Inverse Document Frequency</a:t>
            </a:r>
            <a:endParaRPr>
              <a:latin typeface="Lato"/>
              <a:ea typeface="Lato"/>
              <a:cs typeface="Lato"/>
              <a:sym typeface="Lato"/>
            </a:endParaRPr>
          </a:p>
          <a:p>
            <a:pPr indent="457200" lvl="0" marL="0" rtl="0" algn="l">
              <a:spcBef>
                <a:spcPts val="0"/>
              </a:spcBef>
              <a:spcAft>
                <a:spcPts val="0"/>
              </a:spcAft>
              <a:buNone/>
            </a:pPr>
            <a:r>
              <a:rPr lang="en">
                <a:latin typeface="Lato"/>
                <a:ea typeface="Lato"/>
                <a:cs typeface="Lato"/>
                <a:sym typeface="Lato"/>
              </a:rPr>
              <a:t>measures how important a term is.</a:t>
            </a:r>
            <a:endParaRPr>
              <a:latin typeface="Lato"/>
              <a:ea typeface="Lato"/>
              <a:cs typeface="Lato"/>
              <a:sym typeface="Lato"/>
            </a:endParaRPr>
          </a:p>
          <a:p>
            <a:pPr indent="0" lvl="0" marL="457200" rtl="0" algn="l">
              <a:spcBef>
                <a:spcPts val="0"/>
              </a:spcBef>
              <a:spcAft>
                <a:spcPts val="0"/>
              </a:spcAft>
              <a:buNone/>
            </a:pPr>
            <a:r>
              <a:rPr lang="en">
                <a:latin typeface="Lato"/>
                <a:ea typeface="Lato"/>
                <a:cs typeface="Lato"/>
                <a:sym typeface="Lato"/>
              </a:rPr>
              <a:t>IDF(t) = log_e(Total number of documents / Number of documents with term t in it)</a:t>
            </a:r>
            <a:endParaRPr>
              <a:latin typeface="Lato"/>
              <a:ea typeface="Lato"/>
              <a:cs typeface="Lato"/>
              <a:sym typeface="Lato"/>
            </a:endParaRPr>
          </a:p>
          <a:p>
            <a:pPr indent="457200" lvl="0" marL="0" rtl="0" algn="l">
              <a:spcBef>
                <a:spcPts val="0"/>
              </a:spcBef>
              <a:spcAft>
                <a:spcPts val="0"/>
              </a:spcAft>
              <a:buNone/>
            </a:pPr>
            <a:r>
              <a:rPr lang="en">
                <a:latin typeface="Lato"/>
                <a:ea typeface="Lato"/>
                <a:cs typeface="Lato"/>
                <a:sym typeface="Lato"/>
              </a:rPr>
              <a:t>log(4/2)</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TF-IDF = 5/15*log(4/2)</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Web app</a:t>
            </a:r>
            <a:endParaRPr b="1"/>
          </a:p>
        </p:txBody>
      </p:sp>
      <p:sp>
        <p:nvSpPr>
          <p:cNvPr id="152" name="Google Shape;152;p27"/>
          <p:cNvSpPr txBox="1"/>
          <p:nvPr/>
        </p:nvSpPr>
        <p:spPr>
          <a:xfrm>
            <a:off x="2328450" y="813525"/>
            <a:ext cx="4487100" cy="38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u="sng">
                <a:solidFill>
                  <a:schemeClr val="hlink"/>
                </a:solidFill>
                <a:hlinkClick r:id="rId3"/>
              </a:rPr>
              <a:t>http://datascienceanalysis.xyz/</a:t>
            </a:r>
            <a:endParaRPr sz="2400"/>
          </a:p>
        </p:txBody>
      </p:sp>
      <p:pic>
        <p:nvPicPr>
          <p:cNvPr id="153" name="Google Shape;153;p27"/>
          <p:cNvPicPr preferRelativeResize="0"/>
          <p:nvPr/>
        </p:nvPicPr>
        <p:blipFill>
          <a:blip r:embed="rId4">
            <a:alphaModFix/>
          </a:blip>
          <a:stretch>
            <a:fillRect/>
          </a:stretch>
        </p:blipFill>
        <p:spPr>
          <a:xfrm>
            <a:off x="1235000" y="1458025"/>
            <a:ext cx="6550849" cy="3265098"/>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6" name="Shape 576"/>
        <p:cNvGrpSpPr/>
        <p:nvPr/>
      </p:nvGrpSpPr>
      <p:grpSpPr>
        <a:xfrm>
          <a:off x="0" y="0"/>
          <a:ext cx="0" cy="0"/>
          <a:chOff x="0" y="0"/>
          <a:chExt cx="0" cy="0"/>
        </a:xfrm>
      </p:grpSpPr>
      <p:sp>
        <p:nvSpPr>
          <p:cNvPr id="577" name="Google Shape;577;p54"/>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Word2Vec</a:t>
            </a:r>
            <a:endParaRPr/>
          </a:p>
        </p:txBody>
      </p:sp>
      <p:sp>
        <p:nvSpPr>
          <p:cNvPr id="578" name="Google Shape;578;p54"/>
          <p:cNvSpPr txBox="1"/>
          <p:nvPr/>
        </p:nvSpPr>
        <p:spPr>
          <a:xfrm>
            <a:off x="348475" y="1806500"/>
            <a:ext cx="8795400" cy="246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highlight>
                  <a:srgbClr val="FFFFFF"/>
                </a:highlight>
                <a:latin typeface="Georgia"/>
                <a:ea typeface="Georgia"/>
                <a:cs typeface="Georgia"/>
                <a:sym typeface="Georgia"/>
              </a:rPr>
              <a:t>The drawback of the classical approach is that the context is lost.</a:t>
            </a:r>
            <a:endParaRPr sz="1800">
              <a:highlight>
                <a:srgbClr val="FFFFFF"/>
              </a:highlight>
              <a:latin typeface="Georgia"/>
              <a:ea typeface="Georgia"/>
              <a:cs typeface="Georgia"/>
              <a:sym typeface="Georgia"/>
            </a:endParaRPr>
          </a:p>
          <a:p>
            <a:pPr indent="0" lvl="0" marL="0" rtl="0" algn="l">
              <a:spcBef>
                <a:spcPts val="0"/>
              </a:spcBef>
              <a:spcAft>
                <a:spcPts val="0"/>
              </a:spcAft>
              <a:buNone/>
            </a:pPr>
            <a:r>
              <a:t/>
            </a:r>
            <a:endParaRPr sz="1800">
              <a:highlight>
                <a:srgbClr val="FFFFFF"/>
              </a:highlight>
              <a:latin typeface="Georgia"/>
              <a:ea typeface="Georgia"/>
              <a:cs typeface="Georgia"/>
              <a:sym typeface="Georgia"/>
            </a:endParaRPr>
          </a:p>
          <a:p>
            <a:pPr indent="0" lvl="0" marL="0" rtl="0" algn="l">
              <a:spcBef>
                <a:spcPts val="0"/>
              </a:spcBef>
              <a:spcAft>
                <a:spcPts val="0"/>
              </a:spcAft>
              <a:buNone/>
            </a:pPr>
            <a:r>
              <a:rPr lang="en" sz="1800">
                <a:highlight>
                  <a:srgbClr val="FFFFFF"/>
                </a:highlight>
                <a:latin typeface="Georgia"/>
                <a:ea typeface="Georgia"/>
                <a:cs typeface="Georgia"/>
                <a:sym typeface="Georgia"/>
              </a:rPr>
              <a:t>Solution: word embedding </a:t>
            </a:r>
            <a:endParaRPr sz="1800">
              <a:highlight>
                <a:srgbClr val="FFFFFF"/>
              </a:highlight>
              <a:latin typeface="Georgia"/>
              <a:ea typeface="Georgia"/>
              <a:cs typeface="Georgia"/>
              <a:sym typeface="Georgia"/>
            </a:endParaRPr>
          </a:p>
          <a:p>
            <a:pPr indent="0" lvl="0" marL="0" rtl="0" algn="l">
              <a:spcBef>
                <a:spcPts val="0"/>
              </a:spcBef>
              <a:spcAft>
                <a:spcPts val="0"/>
              </a:spcAft>
              <a:buNone/>
            </a:pPr>
            <a:r>
              <a:rPr lang="en" sz="1800">
                <a:highlight>
                  <a:srgbClr val="FFFFFF"/>
                </a:highlight>
                <a:latin typeface="Georgia"/>
                <a:ea typeface="Georgia"/>
                <a:cs typeface="Georgia"/>
                <a:sym typeface="Georgia"/>
              </a:rPr>
              <a:t>It is capable of capturing context of a word in a document, semantic and syntactic similarity, relation with other words, etc.</a:t>
            </a:r>
            <a:endParaRPr sz="1800">
              <a:highlight>
                <a:srgbClr val="FFFFFF"/>
              </a:highlight>
              <a:latin typeface="Georgia"/>
              <a:ea typeface="Georgia"/>
              <a:cs typeface="Georgia"/>
              <a:sym typeface="Georgia"/>
            </a:endParaRPr>
          </a:p>
          <a:p>
            <a:pPr indent="0" lvl="0" marL="0" rtl="0" algn="l">
              <a:spcBef>
                <a:spcPts val="0"/>
              </a:spcBef>
              <a:spcAft>
                <a:spcPts val="0"/>
              </a:spcAft>
              <a:buNone/>
            </a:pPr>
            <a:r>
              <a:t/>
            </a:r>
            <a:endParaRPr sz="1800">
              <a:highlight>
                <a:srgbClr val="FFFFFF"/>
              </a:highlight>
              <a:latin typeface="Georgia"/>
              <a:ea typeface="Georgia"/>
              <a:cs typeface="Georgia"/>
              <a:sym typeface="Georgia"/>
            </a:endParaRPr>
          </a:p>
          <a:p>
            <a:pPr indent="0" lvl="0" marL="0" rtl="0" algn="l">
              <a:spcBef>
                <a:spcPts val="0"/>
              </a:spcBef>
              <a:spcAft>
                <a:spcPts val="0"/>
              </a:spcAft>
              <a:buNone/>
            </a:pPr>
            <a:r>
              <a:rPr b="1" lang="en" sz="1800">
                <a:highlight>
                  <a:srgbClr val="FFFFFF"/>
                </a:highlight>
                <a:latin typeface="Georgia"/>
                <a:ea typeface="Georgia"/>
                <a:cs typeface="Georgia"/>
                <a:sym typeface="Georgia"/>
              </a:rPr>
              <a:t>Word2vec </a:t>
            </a:r>
            <a:r>
              <a:rPr lang="en" sz="1800">
                <a:highlight>
                  <a:srgbClr val="FFFFFF"/>
                </a:highlight>
                <a:latin typeface="Georgia"/>
                <a:ea typeface="Georgia"/>
                <a:cs typeface="Georgia"/>
                <a:sym typeface="Georgia"/>
              </a:rPr>
              <a:t>is an unsupervised model that learns word embedding from raw text.</a:t>
            </a:r>
            <a:endParaRPr sz="1800">
              <a:highlight>
                <a:srgbClr val="FFFFFF"/>
              </a:highlight>
              <a:latin typeface="Georgia"/>
              <a:ea typeface="Georgia"/>
              <a:cs typeface="Georgia"/>
              <a:sym typeface="Georgia"/>
            </a:endParaRPr>
          </a:p>
          <a:p>
            <a:pPr indent="0" lvl="0" marL="0" rtl="0" algn="l">
              <a:spcBef>
                <a:spcPts val="0"/>
              </a:spcBef>
              <a:spcAft>
                <a:spcPts val="0"/>
              </a:spcAft>
              <a:buNone/>
            </a:pPr>
            <a:r>
              <a:rPr b="1" lang="en" sz="1800">
                <a:highlight>
                  <a:srgbClr val="FFFFFF"/>
                </a:highlight>
                <a:latin typeface="Georgia"/>
                <a:ea typeface="Georgia"/>
                <a:cs typeface="Georgia"/>
                <a:sym typeface="Georgia"/>
              </a:rPr>
              <a:t>Word2Vec </a:t>
            </a:r>
            <a:r>
              <a:rPr lang="en" sz="1800">
                <a:highlight>
                  <a:srgbClr val="FFFFFF"/>
                </a:highlight>
                <a:latin typeface="Georgia"/>
                <a:ea typeface="Georgia"/>
                <a:cs typeface="Georgia"/>
                <a:sym typeface="Georgia"/>
              </a:rPr>
              <a:t>builds on the fact that words that share similar contexts also share semantic meanings.</a:t>
            </a:r>
            <a:endParaRPr sz="1800">
              <a:highlight>
                <a:srgbClr val="FFFFFF"/>
              </a:highlight>
              <a:latin typeface="Georgia"/>
              <a:ea typeface="Georgia"/>
              <a:cs typeface="Georgia"/>
              <a:sym typeface="Georgia"/>
            </a:endParaRPr>
          </a:p>
          <a:p>
            <a:pPr indent="0" lvl="0" marL="0" rtl="0" algn="l">
              <a:spcBef>
                <a:spcPts val="0"/>
              </a:spcBef>
              <a:spcAft>
                <a:spcPts val="0"/>
              </a:spcAft>
              <a:buNone/>
            </a:pPr>
            <a:r>
              <a:rPr b="1" lang="en" sz="1800">
                <a:highlight>
                  <a:srgbClr val="FFFFFF"/>
                </a:highlight>
                <a:latin typeface="Georgia"/>
                <a:ea typeface="Georgia"/>
                <a:cs typeface="Georgia"/>
                <a:sym typeface="Georgia"/>
              </a:rPr>
              <a:t>Word2vec </a:t>
            </a:r>
            <a:r>
              <a:rPr lang="en" sz="1800">
                <a:highlight>
                  <a:srgbClr val="FFFFFF"/>
                </a:highlight>
                <a:latin typeface="Georgia"/>
                <a:ea typeface="Georgia"/>
                <a:cs typeface="Georgia"/>
                <a:sym typeface="Georgia"/>
              </a:rPr>
              <a:t>model predicts a word by using its neighbors, by learning dense vectors called embedding.</a:t>
            </a:r>
            <a:endParaRPr sz="1800">
              <a:highlight>
                <a:srgbClr val="FFFFFF"/>
              </a:highlight>
              <a:latin typeface="Georgia"/>
              <a:ea typeface="Georgia"/>
              <a:cs typeface="Georgia"/>
              <a:sym typeface="Georgia"/>
            </a:endParaRPr>
          </a:p>
        </p:txBody>
      </p:sp>
      <p:pic>
        <p:nvPicPr>
          <p:cNvPr id="579" name="Google Shape;579;p54"/>
          <p:cNvPicPr preferRelativeResize="0"/>
          <p:nvPr/>
        </p:nvPicPr>
        <p:blipFill>
          <a:blip r:embed="rId3">
            <a:alphaModFix/>
          </a:blip>
          <a:stretch>
            <a:fillRect/>
          </a:stretch>
        </p:blipFill>
        <p:spPr>
          <a:xfrm>
            <a:off x="4460500" y="0"/>
            <a:ext cx="3418374" cy="19507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3" name="Shape 583"/>
        <p:cNvGrpSpPr/>
        <p:nvPr/>
      </p:nvGrpSpPr>
      <p:grpSpPr>
        <a:xfrm>
          <a:off x="0" y="0"/>
          <a:ext cx="0" cy="0"/>
          <a:chOff x="0" y="0"/>
          <a:chExt cx="0" cy="0"/>
        </a:xfrm>
      </p:grpSpPr>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87" name="Shape 587"/>
        <p:cNvGrpSpPr/>
        <p:nvPr/>
      </p:nvGrpSpPr>
      <p:grpSpPr>
        <a:xfrm>
          <a:off x="0" y="0"/>
          <a:ext cx="0" cy="0"/>
          <a:chOff x="0" y="0"/>
          <a:chExt cx="0" cy="0"/>
        </a:xfrm>
      </p:grpSpPr>
      <p:sp>
        <p:nvSpPr>
          <p:cNvPr id="588" name="Google Shape;588;p5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Problem</a:t>
            </a:r>
            <a:endParaRPr b="1"/>
          </a:p>
        </p:txBody>
      </p:sp>
      <p:pic>
        <p:nvPicPr>
          <p:cNvPr id="589" name="Google Shape;589;p56"/>
          <p:cNvPicPr preferRelativeResize="0"/>
          <p:nvPr/>
        </p:nvPicPr>
        <p:blipFill rotWithShape="1">
          <a:blip r:embed="rId3">
            <a:alphaModFix/>
          </a:blip>
          <a:srcRect b="5838" l="0" r="0" t="0"/>
          <a:stretch/>
        </p:blipFill>
        <p:spPr>
          <a:xfrm>
            <a:off x="2359325" y="1055054"/>
            <a:ext cx="897924" cy="845484"/>
          </a:xfrm>
          <a:prstGeom prst="rect">
            <a:avLst/>
          </a:prstGeom>
          <a:noFill/>
          <a:ln>
            <a:noFill/>
          </a:ln>
        </p:spPr>
      </p:pic>
      <p:sp>
        <p:nvSpPr>
          <p:cNvPr id="590" name="Google Shape;590;p56"/>
          <p:cNvSpPr txBox="1"/>
          <p:nvPr/>
        </p:nvSpPr>
        <p:spPr>
          <a:xfrm>
            <a:off x="246450" y="3768500"/>
            <a:ext cx="8970900" cy="11685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Char char="●"/>
            </a:pPr>
            <a:r>
              <a:rPr lang="en" sz="1800">
                <a:solidFill>
                  <a:schemeClr val="dk1"/>
                </a:solidFill>
              </a:rPr>
              <a:t>Among </a:t>
            </a:r>
            <a:r>
              <a:rPr b="1" lang="en" sz="1800">
                <a:solidFill>
                  <a:schemeClr val="dk1"/>
                </a:solidFill>
              </a:rPr>
              <a:t>10k</a:t>
            </a:r>
            <a:r>
              <a:rPr lang="en" sz="1800">
                <a:solidFill>
                  <a:schemeClr val="dk1"/>
                </a:solidFill>
              </a:rPr>
              <a:t> fitness and health podcasts, </a:t>
            </a:r>
            <a:r>
              <a:rPr b="1" lang="en" sz="1800">
                <a:solidFill>
                  <a:schemeClr val="dk1"/>
                </a:solidFill>
              </a:rPr>
              <a:t>4115</a:t>
            </a:r>
            <a:r>
              <a:rPr lang="en" sz="1800">
                <a:solidFill>
                  <a:schemeClr val="dk1"/>
                </a:solidFill>
              </a:rPr>
              <a:t> podcasts have reviews</a:t>
            </a:r>
            <a:endParaRPr sz="1800">
              <a:solidFill>
                <a:schemeClr val="dk1"/>
              </a:solidFill>
            </a:endParaRPr>
          </a:p>
          <a:p>
            <a:pPr indent="-342900" lvl="0" marL="457200" rtl="0" algn="l">
              <a:spcBef>
                <a:spcPts val="0"/>
              </a:spcBef>
              <a:spcAft>
                <a:spcPts val="0"/>
              </a:spcAft>
              <a:buSzPts val="1800"/>
              <a:buChar char="●"/>
            </a:pPr>
            <a:r>
              <a:rPr lang="en" sz="1800">
                <a:solidFill>
                  <a:schemeClr val="dk1"/>
                </a:solidFill>
              </a:rPr>
              <a:t>How to become an podcast influencer?</a:t>
            </a:r>
            <a:endParaRPr sz="1800">
              <a:solidFill>
                <a:schemeClr val="dk1"/>
              </a:solidFill>
            </a:endParaRPr>
          </a:p>
          <a:p>
            <a:pPr indent="-342900" lvl="0" marL="457200" rtl="0" algn="l">
              <a:spcBef>
                <a:spcPts val="0"/>
              </a:spcBef>
              <a:spcAft>
                <a:spcPts val="0"/>
              </a:spcAft>
              <a:buSzPts val="1800"/>
              <a:buChar char="●"/>
            </a:pPr>
            <a:r>
              <a:rPr lang="en" sz="1800"/>
              <a:t>How to get higher popularity?</a:t>
            </a:r>
            <a:endParaRPr sz="1800"/>
          </a:p>
        </p:txBody>
      </p:sp>
      <p:grpSp>
        <p:nvGrpSpPr>
          <p:cNvPr id="591" name="Google Shape;591;p56"/>
          <p:cNvGrpSpPr/>
          <p:nvPr/>
        </p:nvGrpSpPr>
        <p:grpSpPr>
          <a:xfrm>
            <a:off x="3816900" y="1170125"/>
            <a:ext cx="2494520" cy="2445975"/>
            <a:chOff x="311700" y="1017725"/>
            <a:chExt cx="2494520" cy="2445975"/>
          </a:xfrm>
        </p:grpSpPr>
        <p:pic>
          <p:nvPicPr>
            <p:cNvPr id="592" name="Google Shape;592;p56"/>
            <p:cNvPicPr preferRelativeResize="0"/>
            <p:nvPr/>
          </p:nvPicPr>
          <p:blipFill>
            <a:blip r:embed="rId4">
              <a:alphaModFix/>
            </a:blip>
            <a:stretch>
              <a:fillRect/>
            </a:stretch>
          </p:blipFill>
          <p:spPr>
            <a:xfrm>
              <a:off x="379700" y="1103325"/>
              <a:ext cx="2426520" cy="2360375"/>
            </a:xfrm>
            <a:prstGeom prst="rect">
              <a:avLst/>
            </a:prstGeom>
            <a:noFill/>
            <a:ln>
              <a:noFill/>
            </a:ln>
          </p:spPr>
        </p:pic>
        <p:sp>
          <p:nvSpPr>
            <p:cNvPr id="593" name="Google Shape;593;p56"/>
            <p:cNvSpPr/>
            <p:nvPr/>
          </p:nvSpPr>
          <p:spPr>
            <a:xfrm>
              <a:off x="311700" y="2495563"/>
              <a:ext cx="999300" cy="249000"/>
            </a:xfrm>
            <a:prstGeom prst="roundRect">
              <a:avLst>
                <a:gd fmla="val 16667" name="adj"/>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56"/>
            <p:cNvSpPr/>
            <p:nvPr/>
          </p:nvSpPr>
          <p:spPr>
            <a:xfrm>
              <a:off x="430275" y="1017725"/>
              <a:ext cx="1608600" cy="249000"/>
            </a:xfrm>
            <a:prstGeom prst="roundRect">
              <a:avLst>
                <a:gd fmla="val 16667" name="adj"/>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5" name="Google Shape;595;p56"/>
          <p:cNvGrpSpPr/>
          <p:nvPr/>
        </p:nvGrpSpPr>
        <p:grpSpPr>
          <a:xfrm>
            <a:off x="6457300" y="1170125"/>
            <a:ext cx="2417899" cy="2445974"/>
            <a:chOff x="3180700" y="1017725"/>
            <a:chExt cx="2417899" cy="2445974"/>
          </a:xfrm>
        </p:grpSpPr>
        <p:pic>
          <p:nvPicPr>
            <p:cNvPr id="596" name="Google Shape;596;p56"/>
            <p:cNvPicPr preferRelativeResize="0"/>
            <p:nvPr/>
          </p:nvPicPr>
          <p:blipFill>
            <a:blip r:embed="rId5">
              <a:alphaModFix/>
            </a:blip>
            <a:stretch>
              <a:fillRect/>
            </a:stretch>
          </p:blipFill>
          <p:spPr>
            <a:xfrm>
              <a:off x="3238225" y="1103325"/>
              <a:ext cx="2360374" cy="2360374"/>
            </a:xfrm>
            <a:prstGeom prst="rect">
              <a:avLst/>
            </a:prstGeom>
            <a:noFill/>
            <a:ln>
              <a:noFill/>
            </a:ln>
          </p:spPr>
        </p:pic>
        <p:sp>
          <p:nvSpPr>
            <p:cNvPr id="597" name="Google Shape;597;p56"/>
            <p:cNvSpPr/>
            <p:nvPr/>
          </p:nvSpPr>
          <p:spPr>
            <a:xfrm>
              <a:off x="3180700" y="2447250"/>
              <a:ext cx="999300" cy="249000"/>
            </a:xfrm>
            <a:prstGeom prst="roundRect">
              <a:avLst>
                <a:gd fmla="val 16667" name="adj"/>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56"/>
            <p:cNvSpPr/>
            <p:nvPr/>
          </p:nvSpPr>
          <p:spPr>
            <a:xfrm>
              <a:off x="3301800" y="1017725"/>
              <a:ext cx="1508700" cy="249000"/>
            </a:xfrm>
            <a:prstGeom prst="roundRect">
              <a:avLst>
                <a:gd fmla="val 16667" name="adj"/>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599" name="Google Shape;599;p56"/>
          <p:cNvPicPr preferRelativeResize="0"/>
          <p:nvPr/>
        </p:nvPicPr>
        <p:blipFill rotWithShape="1">
          <a:blip r:embed="rId6">
            <a:alphaModFix/>
          </a:blip>
          <a:srcRect b="12441" l="0" r="0" t="0"/>
          <a:stretch/>
        </p:blipFill>
        <p:spPr>
          <a:xfrm>
            <a:off x="145825" y="1937865"/>
            <a:ext cx="3462999" cy="164302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99"/>
                                        </p:tgtEl>
                                        <p:attrNameLst>
                                          <p:attrName>style.visibility</p:attrName>
                                        </p:attrNameLst>
                                      </p:cBhvr>
                                      <p:to>
                                        <p:strVal val="visible"/>
                                      </p:to>
                                    </p:set>
                                    <p:animEffect filter="fade" transition="in">
                                      <p:cBhvr>
                                        <p:cTn dur="1000"/>
                                        <p:tgtEl>
                                          <p:spTgt spid="599"/>
                                        </p:tgtEl>
                                      </p:cBhvr>
                                    </p:animEffect>
                                  </p:childTnLst>
                                </p:cTn>
                              </p:par>
                              <p:par>
                                <p:cTn fill="hold" nodeType="withEffect" presetClass="entr" presetID="10" presetSubtype="0">
                                  <p:stCondLst>
                                    <p:cond delay="0"/>
                                  </p:stCondLst>
                                  <p:childTnLst>
                                    <p:set>
                                      <p:cBhvr>
                                        <p:cTn dur="1" fill="hold">
                                          <p:stCondLst>
                                            <p:cond delay="0"/>
                                          </p:stCondLst>
                                        </p:cTn>
                                        <p:tgtEl>
                                          <p:spTgt spid="589"/>
                                        </p:tgtEl>
                                        <p:attrNameLst>
                                          <p:attrName>style.visibility</p:attrName>
                                        </p:attrNameLst>
                                      </p:cBhvr>
                                      <p:to>
                                        <p:strVal val="visible"/>
                                      </p:to>
                                    </p:set>
                                    <p:animEffect filter="fade" transition="in">
                                      <p:cBhvr>
                                        <p:cTn dur="1000"/>
                                        <p:tgtEl>
                                          <p:spTgt spid="58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91"/>
                                        </p:tgtEl>
                                        <p:attrNameLst>
                                          <p:attrName>style.visibility</p:attrName>
                                        </p:attrNameLst>
                                      </p:cBhvr>
                                      <p:to>
                                        <p:strVal val="visible"/>
                                      </p:to>
                                    </p:set>
                                    <p:animEffect filter="fade" transition="in">
                                      <p:cBhvr>
                                        <p:cTn dur="1000"/>
                                        <p:tgtEl>
                                          <p:spTgt spid="591"/>
                                        </p:tgtEl>
                                      </p:cBhvr>
                                    </p:animEffect>
                                  </p:childTnLst>
                                </p:cTn>
                              </p:par>
                              <p:par>
                                <p:cTn fill="hold" nodeType="withEffect" presetClass="entr" presetID="10" presetSubtype="0">
                                  <p:stCondLst>
                                    <p:cond delay="0"/>
                                  </p:stCondLst>
                                  <p:childTnLst>
                                    <p:set>
                                      <p:cBhvr>
                                        <p:cTn dur="1" fill="hold">
                                          <p:stCondLst>
                                            <p:cond delay="0"/>
                                          </p:stCondLst>
                                        </p:cTn>
                                        <p:tgtEl>
                                          <p:spTgt spid="595"/>
                                        </p:tgtEl>
                                        <p:attrNameLst>
                                          <p:attrName>style.visibility</p:attrName>
                                        </p:attrNameLst>
                                      </p:cBhvr>
                                      <p:to>
                                        <p:strVal val="visible"/>
                                      </p:to>
                                    </p:set>
                                    <p:animEffect filter="fade" transition="in">
                                      <p:cBhvr>
                                        <p:cTn dur="1000"/>
                                        <p:tgtEl>
                                          <p:spTgt spid="59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3" name="Shape 603"/>
        <p:cNvGrpSpPr/>
        <p:nvPr/>
      </p:nvGrpSpPr>
      <p:grpSpPr>
        <a:xfrm>
          <a:off x="0" y="0"/>
          <a:ext cx="0" cy="0"/>
          <a:chOff x="0" y="0"/>
          <a:chExt cx="0" cy="0"/>
        </a:xfrm>
      </p:grpSpPr>
      <p:sp>
        <p:nvSpPr>
          <p:cNvPr id="604" name="Google Shape;604;p5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Web app</a:t>
            </a:r>
            <a:r>
              <a:rPr b="1" lang="en"/>
              <a:t> - input</a:t>
            </a:r>
            <a:endParaRPr b="1"/>
          </a:p>
        </p:txBody>
      </p:sp>
      <p:pic>
        <p:nvPicPr>
          <p:cNvPr id="605" name="Google Shape;605;p57"/>
          <p:cNvPicPr preferRelativeResize="0"/>
          <p:nvPr/>
        </p:nvPicPr>
        <p:blipFill>
          <a:blip r:embed="rId3">
            <a:alphaModFix/>
          </a:blip>
          <a:stretch>
            <a:fillRect/>
          </a:stretch>
        </p:blipFill>
        <p:spPr>
          <a:xfrm>
            <a:off x="815138" y="1130750"/>
            <a:ext cx="7666131" cy="3820974"/>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9" name="Shape 609"/>
        <p:cNvGrpSpPr/>
        <p:nvPr/>
      </p:nvGrpSpPr>
      <p:grpSpPr>
        <a:xfrm>
          <a:off x="0" y="0"/>
          <a:ext cx="0" cy="0"/>
          <a:chOff x="0" y="0"/>
          <a:chExt cx="0" cy="0"/>
        </a:xfrm>
      </p:grpSpPr>
      <p:sp>
        <p:nvSpPr>
          <p:cNvPr id="610" name="Google Shape;610;p5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Web app</a:t>
            </a:r>
            <a:r>
              <a:rPr b="1" lang="en"/>
              <a:t> - output</a:t>
            </a:r>
            <a:endParaRPr b="1"/>
          </a:p>
        </p:txBody>
      </p:sp>
      <p:pic>
        <p:nvPicPr>
          <p:cNvPr id="611" name="Google Shape;611;p58"/>
          <p:cNvPicPr preferRelativeResize="0"/>
          <p:nvPr/>
        </p:nvPicPr>
        <p:blipFill>
          <a:blip r:embed="rId3">
            <a:alphaModFix/>
          </a:blip>
          <a:stretch>
            <a:fillRect/>
          </a:stretch>
        </p:blipFill>
        <p:spPr>
          <a:xfrm>
            <a:off x="836288" y="1130775"/>
            <a:ext cx="7623817" cy="3820977"/>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5" name="Shape 615"/>
        <p:cNvGrpSpPr/>
        <p:nvPr/>
      </p:nvGrpSpPr>
      <p:grpSpPr>
        <a:xfrm>
          <a:off x="0" y="0"/>
          <a:ext cx="0" cy="0"/>
          <a:chOff x="0" y="0"/>
          <a:chExt cx="0" cy="0"/>
        </a:xfrm>
      </p:grpSpPr>
      <p:sp>
        <p:nvSpPr>
          <p:cNvPr id="616" name="Google Shape;616;p5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t>Data</a:t>
            </a:r>
            <a:endParaRPr/>
          </a:p>
        </p:txBody>
      </p:sp>
      <p:grpSp>
        <p:nvGrpSpPr>
          <p:cNvPr id="617" name="Google Shape;617;p59"/>
          <p:cNvGrpSpPr/>
          <p:nvPr/>
        </p:nvGrpSpPr>
        <p:grpSpPr>
          <a:xfrm>
            <a:off x="332498" y="1883200"/>
            <a:ext cx="4101313" cy="2814684"/>
            <a:chOff x="332498" y="1883200"/>
            <a:chExt cx="4101313" cy="2814684"/>
          </a:xfrm>
        </p:grpSpPr>
        <p:grpSp>
          <p:nvGrpSpPr>
            <p:cNvPr id="618" name="Google Shape;618;p59"/>
            <p:cNvGrpSpPr/>
            <p:nvPr/>
          </p:nvGrpSpPr>
          <p:grpSpPr>
            <a:xfrm>
              <a:off x="332498" y="2414805"/>
              <a:ext cx="4101313" cy="2283080"/>
              <a:chOff x="4195350" y="606804"/>
              <a:chExt cx="4602528" cy="2345951"/>
            </a:xfrm>
          </p:grpSpPr>
          <p:pic>
            <p:nvPicPr>
              <p:cNvPr id="619" name="Google Shape;619;p59"/>
              <p:cNvPicPr preferRelativeResize="0"/>
              <p:nvPr/>
            </p:nvPicPr>
            <p:blipFill>
              <a:blip r:embed="rId3">
                <a:alphaModFix/>
              </a:blip>
              <a:stretch>
                <a:fillRect/>
              </a:stretch>
            </p:blipFill>
            <p:spPr>
              <a:xfrm>
                <a:off x="4195350" y="606804"/>
                <a:ext cx="4602528" cy="2345951"/>
              </a:xfrm>
              <a:prstGeom prst="rect">
                <a:avLst/>
              </a:prstGeom>
              <a:noFill/>
              <a:ln>
                <a:noFill/>
              </a:ln>
            </p:spPr>
          </p:pic>
          <p:sp>
            <p:nvSpPr>
              <p:cNvPr id="620" name="Google Shape;620;p59"/>
              <p:cNvSpPr/>
              <p:nvPr/>
            </p:nvSpPr>
            <p:spPr>
              <a:xfrm>
                <a:off x="4523825" y="2249325"/>
                <a:ext cx="1237500" cy="330300"/>
              </a:xfrm>
              <a:prstGeom prst="roundRect">
                <a:avLst>
                  <a:gd fmla="val 16667" name="adj"/>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59"/>
              <p:cNvSpPr/>
              <p:nvPr/>
            </p:nvSpPr>
            <p:spPr>
              <a:xfrm>
                <a:off x="5781100" y="1831700"/>
                <a:ext cx="2427300" cy="271500"/>
              </a:xfrm>
              <a:prstGeom prst="roundRect">
                <a:avLst>
                  <a:gd fmla="val 16667" name="adj"/>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59"/>
              <p:cNvSpPr/>
              <p:nvPr/>
            </p:nvSpPr>
            <p:spPr>
              <a:xfrm>
                <a:off x="5781100" y="2498325"/>
                <a:ext cx="2427300" cy="271500"/>
              </a:xfrm>
              <a:prstGeom prst="roundRect">
                <a:avLst>
                  <a:gd fmla="val 16667" name="adj"/>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3" name="Google Shape;623;p59"/>
            <p:cNvSpPr txBox="1"/>
            <p:nvPr/>
          </p:nvSpPr>
          <p:spPr>
            <a:xfrm>
              <a:off x="563650" y="1883200"/>
              <a:ext cx="3639000" cy="504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t>Description</a:t>
              </a:r>
              <a:endParaRPr b="1" sz="1800"/>
            </a:p>
          </p:txBody>
        </p:sp>
      </p:grpSp>
      <p:grpSp>
        <p:nvGrpSpPr>
          <p:cNvPr id="624" name="Google Shape;624;p59"/>
          <p:cNvGrpSpPr/>
          <p:nvPr/>
        </p:nvGrpSpPr>
        <p:grpSpPr>
          <a:xfrm>
            <a:off x="4590288" y="1880288"/>
            <a:ext cx="4474951" cy="3277013"/>
            <a:chOff x="4590288" y="1880288"/>
            <a:chExt cx="4474951" cy="3277013"/>
          </a:xfrm>
        </p:grpSpPr>
        <p:pic>
          <p:nvPicPr>
            <p:cNvPr id="625" name="Google Shape;625;p59"/>
            <p:cNvPicPr preferRelativeResize="0"/>
            <p:nvPr/>
          </p:nvPicPr>
          <p:blipFill rotWithShape="1">
            <a:blip r:embed="rId4">
              <a:alphaModFix/>
            </a:blip>
            <a:srcRect b="25201" l="25204" r="25189" t="28437"/>
            <a:stretch/>
          </p:blipFill>
          <p:spPr>
            <a:xfrm>
              <a:off x="4590288" y="2285862"/>
              <a:ext cx="3857625" cy="1771349"/>
            </a:xfrm>
            <a:prstGeom prst="rect">
              <a:avLst/>
            </a:prstGeom>
            <a:noFill/>
            <a:ln>
              <a:noFill/>
            </a:ln>
          </p:spPr>
        </p:pic>
        <p:pic>
          <p:nvPicPr>
            <p:cNvPr id="626" name="Google Shape;626;p59"/>
            <p:cNvPicPr preferRelativeResize="0"/>
            <p:nvPr/>
          </p:nvPicPr>
          <p:blipFill rotWithShape="1">
            <a:blip r:embed="rId5">
              <a:alphaModFix/>
            </a:blip>
            <a:srcRect b="23482" l="25534" r="25558" t="27411"/>
            <a:stretch/>
          </p:blipFill>
          <p:spPr>
            <a:xfrm>
              <a:off x="4940825" y="2952750"/>
              <a:ext cx="3778902" cy="1876326"/>
            </a:xfrm>
            <a:prstGeom prst="rect">
              <a:avLst/>
            </a:prstGeom>
            <a:noFill/>
            <a:ln>
              <a:noFill/>
            </a:ln>
          </p:spPr>
        </p:pic>
        <p:pic>
          <p:nvPicPr>
            <p:cNvPr id="627" name="Google Shape;627;p59"/>
            <p:cNvPicPr preferRelativeResize="0"/>
            <p:nvPr/>
          </p:nvPicPr>
          <p:blipFill rotWithShape="1">
            <a:blip r:embed="rId6">
              <a:alphaModFix/>
            </a:blip>
            <a:srcRect b="27603" l="25548" r="25518" t="30502"/>
            <a:stretch/>
          </p:blipFill>
          <p:spPr>
            <a:xfrm>
              <a:off x="5260088" y="3556525"/>
              <a:ext cx="3805151" cy="1600776"/>
            </a:xfrm>
            <a:prstGeom prst="rect">
              <a:avLst/>
            </a:prstGeom>
            <a:noFill/>
            <a:ln>
              <a:noFill/>
            </a:ln>
          </p:spPr>
        </p:pic>
        <p:sp>
          <p:nvSpPr>
            <p:cNvPr id="628" name="Google Shape;628;p59"/>
            <p:cNvSpPr txBox="1"/>
            <p:nvPr/>
          </p:nvSpPr>
          <p:spPr>
            <a:xfrm>
              <a:off x="4699613" y="1880288"/>
              <a:ext cx="3639000" cy="504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t>Review</a:t>
              </a:r>
              <a:endParaRPr b="1" sz="1800"/>
            </a:p>
          </p:txBody>
        </p:sp>
      </p:grpSp>
      <p:grpSp>
        <p:nvGrpSpPr>
          <p:cNvPr id="629" name="Google Shape;629;p59"/>
          <p:cNvGrpSpPr/>
          <p:nvPr/>
        </p:nvGrpSpPr>
        <p:grpSpPr>
          <a:xfrm>
            <a:off x="2618650" y="127875"/>
            <a:ext cx="4946825" cy="1483775"/>
            <a:chOff x="2847250" y="127875"/>
            <a:chExt cx="4946825" cy="1483775"/>
          </a:xfrm>
        </p:grpSpPr>
        <p:sp>
          <p:nvSpPr>
            <p:cNvPr id="630" name="Google Shape;630;p59"/>
            <p:cNvSpPr txBox="1"/>
            <p:nvPr/>
          </p:nvSpPr>
          <p:spPr>
            <a:xfrm>
              <a:off x="2847250" y="127875"/>
              <a:ext cx="3639000" cy="504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t>Rating level</a:t>
              </a:r>
              <a:endParaRPr b="1" sz="1800"/>
            </a:p>
          </p:txBody>
        </p:sp>
        <p:sp>
          <p:nvSpPr>
            <p:cNvPr id="631" name="Google Shape;631;p59"/>
            <p:cNvSpPr txBox="1"/>
            <p:nvPr/>
          </p:nvSpPr>
          <p:spPr>
            <a:xfrm>
              <a:off x="2972175" y="451550"/>
              <a:ext cx="4821900" cy="1160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1800">
                  <a:solidFill>
                    <a:schemeClr val="dk1"/>
                  </a:solidFill>
                  <a:latin typeface="Calibri"/>
                  <a:ea typeface="Calibri"/>
                  <a:cs typeface="Calibri"/>
                  <a:sym typeface="Calibri"/>
                </a:rPr>
                <a:t>Low: 	  0  &lt; average_rating &lt;= 3.5 </a:t>
              </a:r>
              <a:endParaRPr b="1" sz="1800">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rPr b="1" lang="en" sz="1800">
                  <a:solidFill>
                    <a:schemeClr val="dk1"/>
                  </a:solidFill>
                  <a:latin typeface="Calibri"/>
                  <a:ea typeface="Calibri"/>
                  <a:cs typeface="Calibri"/>
                  <a:sym typeface="Calibri"/>
                </a:rPr>
                <a:t>Fair: 	3.5 &lt; average_rating &lt;= 4.9 </a:t>
              </a:r>
              <a:endParaRPr b="1" sz="1800">
                <a:solidFill>
                  <a:schemeClr val="dk1"/>
                </a:solidFill>
                <a:latin typeface="Calibri"/>
                <a:ea typeface="Calibri"/>
                <a:cs typeface="Calibri"/>
                <a:sym typeface="Calibri"/>
              </a:endParaRPr>
            </a:p>
            <a:p>
              <a:pPr indent="0" lvl="0" marL="0" rtl="0" algn="l">
                <a:spcBef>
                  <a:spcPts val="0"/>
                </a:spcBef>
                <a:spcAft>
                  <a:spcPts val="0"/>
                </a:spcAft>
                <a:buNone/>
              </a:pPr>
              <a:r>
                <a:rPr b="1" lang="en" sz="1800">
                  <a:solidFill>
                    <a:schemeClr val="dk1"/>
                  </a:solidFill>
                  <a:latin typeface="Calibri"/>
                  <a:ea typeface="Calibri"/>
                  <a:cs typeface="Calibri"/>
                  <a:sym typeface="Calibri"/>
                </a:rPr>
                <a:t>Good: 	4.9 &lt; average_rating &lt;= 5.0 </a:t>
              </a:r>
              <a:endParaRPr b="1"/>
            </a:p>
          </p:txBody>
        </p:sp>
      </p:grpSp>
      <p:sp>
        <p:nvSpPr>
          <p:cNvPr id="632" name="Google Shape;632;p59"/>
          <p:cNvSpPr/>
          <p:nvPr/>
        </p:nvSpPr>
        <p:spPr>
          <a:xfrm>
            <a:off x="4067700" y="1495800"/>
            <a:ext cx="522600" cy="672000"/>
          </a:xfrm>
          <a:prstGeom prst="upArrow">
            <a:avLst>
              <a:gd fmla="val 50000" name="adj1"/>
              <a:gd fmla="val 50000" name="adj2"/>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17"/>
                                        </p:tgtEl>
                                        <p:attrNameLst>
                                          <p:attrName>style.visibility</p:attrName>
                                        </p:attrNameLst>
                                      </p:cBhvr>
                                      <p:to>
                                        <p:strVal val="visible"/>
                                      </p:to>
                                    </p:set>
                                    <p:animEffect filter="fade" transition="in">
                                      <p:cBhvr>
                                        <p:cTn dur="1000"/>
                                        <p:tgtEl>
                                          <p:spTgt spid="61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4"/>
                                        </p:tgtEl>
                                        <p:attrNameLst>
                                          <p:attrName>style.visibility</p:attrName>
                                        </p:attrNameLst>
                                      </p:cBhvr>
                                      <p:to>
                                        <p:strVal val="visible"/>
                                      </p:to>
                                    </p:set>
                                    <p:animEffect filter="fade" transition="in">
                                      <p:cBhvr>
                                        <p:cTn dur="1000"/>
                                        <p:tgtEl>
                                          <p:spTgt spid="62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32"/>
                                        </p:tgtEl>
                                        <p:attrNameLst>
                                          <p:attrName>style.visibility</p:attrName>
                                        </p:attrNameLst>
                                      </p:cBhvr>
                                      <p:to>
                                        <p:strVal val="visible"/>
                                      </p:to>
                                    </p:set>
                                    <p:animEffect filter="fade" transition="in">
                                      <p:cBhvr>
                                        <p:cTn dur="1000"/>
                                        <p:tgtEl>
                                          <p:spTgt spid="63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9"/>
                                        </p:tgtEl>
                                        <p:attrNameLst>
                                          <p:attrName>style.visibility</p:attrName>
                                        </p:attrNameLst>
                                      </p:cBhvr>
                                      <p:to>
                                        <p:strVal val="visible"/>
                                      </p:to>
                                    </p:set>
                                    <p:animEffect filter="fade" transition="in">
                                      <p:cBhvr>
                                        <p:cTn dur="1000"/>
                                        <p:tgtEl>
                                          <p:spTgt spid="62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6" name="Shape 636"/>
        <p:cNvGrpSpPr/>
        <p:nvPr/>
      </p:nvGrpSpPr>
      <p:grpSpPr>
        <a:xfrm>
          <a:off x="0" y="0"/>
          <a:ext cx="0" cy="0"/>
          <a:chOff x="0" y="0"/>
          <a:chExt cx="0" cy="0"/>
        </a:xfrm>
      </p:grpSpPr>
      <p:sp>
        <p:nvSpPr>
          <p:cNvPr id="637" name="Google Shape;637;p60"/>
          <p:cNvSpPr/>
          <p:nvPr/>
        </p:nvSpPr>
        <p:spPr>
          <a:xfrm>
            <a:off x="256850" y="110425"/>
            <a:ext cx="2459400" cy="886200"/>
          </a:xfrm>
          <a:prstGeom prst="rect">
            <a:avLst/>
          </a:prstGeom>
          <a:solidFill>
            <a:srgbClr val="D9D9D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500">
                <a:solidFill>
                  <a:srgbClr val="FFFFFF"/>
                </a:solidFill>
              </a:rPr>
              <a:t>Data</a:t>
            </a:r>
            <a:endParaRPr sz="2500">
              <a:solidFill>
                <a:srgbClr val="FFFFFF"/>
              </a:solidFill>
            </a:endParaRPr>
          </a:p>
        </p:txBody>
      </p:sp>
      <p:sp>
        <p:nvSpPr>
          <p:cNvPr id="638" name="Google Shape;638;p60"/>
          <p:cNvSpPr/>
          <p:nvPr/>
        </p:nvSpPr>
        <p:spPr>
          <a:xfrm>
            <a:off x="256850" y="2117325"/>
            <a:ext cx="2459400" cy="886200"/>
          </a:xfrm>
          <a:prstGeom prst="rect">
            <a:avLst/>
          </a:prstGeom>
          <a:solidFill>
            <a:srgbClr val="D9D9D9"/>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000">
                <a:solidFill>
                  <a:schemeClr val="lt1"/>
                </a:solidFill>
              </a:rPr>
              <a:t>Sentiment Analysis</a:t>
            </a:r>
            <a:endParaRPr sz="2000">
              <a:solidFill>
                <a:srgbClr val="FFFFFF"/>
              </a:solidFill>
            </a:endParaRPr>
          </a:p>
        </p:txBody>
      </p:sp>
      <p:sp>
        <p:nvSpPr>
          <p:cNvPr id="639" name="Google Shape;639;p60"/>
          <p:cNvSpPr/>
          <p:nvPr/>
        </p:nvSpPr>
        <p:spPr>
          <a:xfrm>
            <a:off x="256850" y="1113875"/>
            <a:ext cx="2459400" cy="886200"/>
          </a:xfrm>
          <a:prstGeom prst="rect">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lt1"/>
                </a:solidFill>
              </a:rPr>
              <a:t>Review Categorization</a:t>
            </a:r>
            <a:endParaRPr sz="2000">
              <a:solidFill>
                <a:srgbClr val="FFFFFF"/>
              </a:solidFill>
            </a:endParaRPr>
          </a:p>
        </p:txBody>
      </p:sp>
      <p:sp>
        <p:nvSpPr>
          <p:cNvPr id="640" name="Google Shape;640;p60"/>
          <p:cNvSpPr/>
          <p:nvPr/>
        </p:nvSpPr>
        <p:spPr>
          <a:xfrm>
            <a:off x="256850" y="3120775"/>
            <a:ext cx="2459400" cy="886200"/>
          </a:xfrm>
          <a:prstGeom prst="rect">
            <a:avLst/>
          </a:prstGeom>
          <a:solidFill>
            <a:srgbClr val="D9D9D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rPr>
              <a:t>Description Vectorization</a:t>
            </a:r>
            <a:endParaRPr sz="2000">
              <a:solidFill>
                <a:srgbClr val="FFFFFF"/>
              </a:solidFill>
            </a:endParaRPr>
          </a:p>
        </p:txBody>
      </p:sp>
      <p:sp>
        <p:nvSpPr>
          <p:cNvPr id="641" name="Google Shape;641;p60"/>
          <p:cNvSpPr/>
          <p:nvPr/>
        </p:nvSpPr>
        <p:spPr>
          <a:xfrm>
            <a:off x="256850" y="4124225"/>
            <a:ext cx="2459400" cy="8862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lang="en" sz="2000">
                <a:solidFill>
                  <a:schemeClr val="lt1"/>
                </a:solidFill>
              </a:rPr>
              <a:t>Prediction</a:t>
            </a:r>
            <a:r>
              <a:rPr lang="en" sz="2000">
                <a:solidFill>
                  <a:srgbClr val="FFFFFF"/>
                </a:solidFill>
              </a:rPr>
              <a:t> </a:t>
            </a:r>
            <a:endParaRPr sz="2000">
              <a:solidFill>
                <a:srgbClr val="FFFFFF"/>
              </a:solidFill>
            </a:endParaRPr>
          </a:p>
        </p:txBody>
      </p:sp>
      <p:sp>
        <p:nvSpPr>
          <p:cNvPr id="642" name="Google Shape;642;p60"/>
          <p:cNvSpPr/>
          <p:nvPr/>
        </p:nvSpPr>
        <p:spPr>
          <a:xfrm>
            <a:off x="3086100" y="217150"/>
            <a:ext cx="1348800" cy="1683300"/>
          </a:xfrm>
          <a:prstGeom prst="roundRect">
            <a:avLst>
              <a:gd fmla="val 16667" name="adj"/>
            </a:avLst>
          </a:prstGeom>
          <a:solidFill>
            <a:srgbClr val="D9EA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 sz="1200"/>
              <a:t>knowledge</a:t>
            </a:r>
            <a:endParaRPr sz="1200"/>
          </a:p>
          <a:p>
            <a:pPr indent="0" lvl="0" marL="0" rtl="0" algn="l">
              <a:spcBef>
                <a:spcPts val="0"/>
              </a:spcBef>
              <a:spcAft>
                <a:spcPts val="0"/>
              </a:spcAft>
              <a:buNone/>
            </a:pPr>
            <a:r>
              <a:rPr lang="en" sz="1200"/>
              <a:t>data</a:t>
            </a:r>
            <a:endParaRPr sz="1200"/>
          </a:p>
          <a:p>
            <a:pPr indent="0" lvl="0" marL="0" rtl="0" algn="l">
              <a:spcBef>
                <a:spcPts val="0"/>
              </a:spcBef>
              <a:spcAft>
                <a:spcPts val="0"/>
              </a:spcAft>
              <a:buNone/>
            </a:pPr>
            <a:r>
              <a:rPr lang="en" sz="1200"/>
              <a:t>news</a:t>
            </a:r>
            <a:endParaRPr sz="1200"/>
          </a:p>
          <a:p>
            <a:pPr indent="0" lvl="0" marL="0" rtl="0" algn="l">
              <a:spcBef>
                <a:spcPts val="0"/>
              </a:spcBef>
              <a:spcAft>
                <a:spcPts val="0"/>
              </a:spcAft>
              <a:buNone/>
            </a:pPr>
            <a:r>
              <a:rPr lang="en" sz="1200"/>
              <a:t>intelligence</a:t>
            </a:r>
            <a:endParaRPr sz="1200"/>
          </a:p>
          <a:p>
            <a:pPr indent="0" lvl="0" marL="0" rtl="0" algn="l">
              <a:spcBef>
                <a:spcPts val="0"/>
              </a:spcBef>
              <a:spcAft>
                <a:spcPts val="0"/>
              </a:spcAft>
              <a:buNone/>
            </a:pPr>
            <a:r>
              <a:rPr lang="en" sz="1200"/>
              <a:t>insight</a:t>
            </a:r>
            <a:endParaRPr sz="1200"/>
          </a:p>
          <a:p>
            <a:pPr indent="0" lvl="0" marL="0" rtl="0" algn="l">
              <a:spcBef>
                <a:spcPts val="0"/>
              </a:spcBef>
              <a:spcAft>
                <a:spcPts val="0"/>
              </a:spcAft>
              <a:buNone/>
            </a:pPr>
            <a:r>
              <a:rPr lang="en" sz="1200"/>
              <a:t>......</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t/>
            </a:r>
            <a:endParaRPr sz="1200"/>
          </a:p>
        </p:txBody>
      </p:sp>
      <p:sp>
        <p:nvSpPr>
          <p:cNvPr id="643" name="Google Shape;643;p60"/>
          <p:cNvSpPr/>
          <p:nvPr/>
        </p:nvSpPr>
        <p:spPr>
          <a:xfrm>
            <a:off x="3162300" y="217325"/>
            <a:ext cx="1178400" cy="288600"/>
          </a:xfrm>
          <a:prstGeom prst="roundRect">
            <a:avLst>
              <a:gd fmla="val 16667" name="adj"/>
            </a:avLst>
          </a:prstGeom>
          <a:solidFill>
            <a:srgbClr val="18B39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rPr>
              <a:t>Information</a:t>
            </a:r>
            <a:endParaRPr>
              <a:solidFill>
                <a:srgbClr val="FFFFFF"/>
              </a:solidFill>
            </a:endParaRPr>
          </a:p>
        </p:txBody>
      </p:sp>
      <p:sp>
        <p:nvSpPr>
          <p:cNvPr id="644" name="Google Shape;644;p60"/>
          <p:cNvSpPr/>
          <p:nvPr/>
        </p:nvSpPr>
        <p:spPr>
          <a:xfrm>
            <a:off x="4610100" y="217150"/>
            <a:ext cx="1348800" cy="1683300"/>
          </a:xfrm>
          <a:prstGeom prst="roundRect">
            <a:avLst>
              <a:gd fmla="val 16667" name="adj"/>
            </a:avLst>
          </a:prstGeom>
          <a:solidFill>
            <a:srgbClr val="FFE5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 sz="1200"/>
              <a:t>inspiring</a:t>
            </a:r>
            <a:endParaRPr sz="1200"/>
          </a:p>
          <a:p>
            <a:pPr indent="0" lvl="0" marL="0" rtl="0" algn="l">
              <a:spcBef>
                <a:spcPts val="0"/>
              </a:spcBef>
              <a:spcAft>
                <a:spcPts val="0"/>
              </a:spcAft>
              <a:buNone/>
            </a:pPr>
            <a:r>
              <a:rPr lang="en" sz="1200"/>
              <a:t>feeling</a:t>
            </a:r>
            <a:endParaRPr sz="1200"/>
          </a:p>
          <a:p>
            <a:pPr indent="0" lvl="0" marL="0" rtl="0" algn="l">
              <a:spcBef>
                <a:spcPts val="0"/>
              </a:spcBef>
              <a:spcAft>
                <a:spcPts val="0"/>
              </a:spcAft>
              <a:buNone/>
            </a:pPr>
            <a:r>
              <a:rPr lang="en" sz="1200"/>
              <a:t>delight</a:t>
            </a:r>
            <a:endParaRPr sz="1200"/>
          </a:p>
          <a:p>
            <a:pPr indent="0" lvl="0" marL="0" rtl="0" algn="l">
              <a:spcBef>
                <a:spcPts val="0"/>
              </a:spcBef>
              <a:spcAft>
                <a:spcPts val="0"/>
              </a:spcAft>
              <a:buNone/>
            </a:pPr>
            <a:r>
              <a:rPr lang="en" sz="1200"/>
              <a:t>disappoint</a:t>
            </a:r>
            <a:endParaRPr sz="1200"/>
          </a:p>
          <a:p>
            <a:pPr indent="0" lvl="0" marL="0" rtl="0" algn="l">
              <a:spcBef>
                <a:spcPts val="0"/>
              </a:spcBef>
              <a:spcAft>
                <a:spcPts val="0"/>
              </a:spcAft>
              <a:buNone/>
            </a:pPr>
            <a:r>
              <a:rPr lang="en" sz="1200"/>
              <a:t>unhappy</a:t>
            </a:r>
            <a:endParaRPr sz="1200"/>
          </a:p>
          <a:p>
            <a:pPr indent="0" lvl="0" marL="0" rtl="0" algn="l">
              <a:spcBef>
                <a:spcPts val="0"/>
              </a:spcBef>
              <a:spcAft>
                <a:spcPts val="0"/>
              </a:spcAft>
              <a:buNone/>
            </a:pPr>
            <a:r>
              <a:rPr lang="en" sz="1200"/>
              <a:t>......</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t/>
            </a:r>
            <a:endParaRPr sz="1200"/>
          </a:p>
        </p:txBody>
      </p:sp>
      <p:sp>
        <p:nvSpPr>
          <p:cNvPr id="645" name="Google Shape;645;p60"/>
          <p:cNvSpPr/>
          <p:nvPr/>
        </p:nvSpPr>
        <p:spPr>
          <a:xfrm>
            <a:off x="4686300" y="217325"/>
            <a:ext cx="1178400" cy="288600"/>
          </a:xfrm>
          <a:prstGeom prst="roundRect">
            <a:avLst>
              <a:gd fmla="val 16667" name="adj"/>
            </a:avLst>
          </a:prstGeom>
          <a:solidFill>
            <a:srgbClr val="F1C23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rPr>
              <a:t>Emotion</a:t>
            </a:r>
            <a:endParaRPr>
              <a:solidFill>
                <a:srgbClr val="FFFFFF"/>
              </a:solidFill>
            </a:endParaRPr>
          </a:p>
        </p:txBody>
      </p:sp>
      <p:sp>
        <p:nvSpPr>
          <p:cNvPr id="646" name="Google Shape;646;p60"/>
          <p:cNvSpPr/>
          <p:nvPr/>
        </p:nvSpPr>
        <p:spPr>
          <a:xfrm>
            <a:off x="6134100" y="217150"/>
            <a:ext cx="1348800" cy="1683300"/>
          </a:xfrm>
          <a:prstGeom prst="roundRect">
            <a:avLst>
              <a:gd fmla="val 16667" name="adj"/>
            </a:avLst>
          </a:prstGeom>
          <a:solidFill>
            <a:srgbClr val="FCE5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 sz="1200"/>
              <a:t>advertisement</a:t>
            </a:r>
            <a:endParaRPr sz="1200"/>
          </a:p>
          <a:p>
            <a:pPr indent="0" lvl="0" marL="0" rtl="0" algn="l">
              <a:spcBef>
                <a:spcPts val="0"/>
              </a:spcBef>
              <a:spcAft>
                <a:spcPts val="0"/>
              </a:spcAft>
              <a:buNone/>
            </a:pPr>
            <a:r>
              <a:rPr lang="en" sz="1200"/>
              <a:t>promotion</a:t>
            </a:r>
            <a:endParaRPr sz="1200"/>
          </a:p>
          <a:p>
            <a:pPr indent="0" lvl="0" marL="0" rtl="0" algn="l">
              <a:spcBef>
                <a:spcPts val="0"/>
              </a:spcBef>
              <a:spcAft>
                <a:spcPts val="0"/>
              </a:spcAft>
              <a:buNone/>
            </a:pPr>
            <a:r>
              <a:rPr lang="en" sz="1200"/>
              <a:t>sponsor</a:t>
            </a:r>
            <a:endParaRPr sz="1200"/>
          </a:p>
          <a:p>
            <a:pPr indent="0" lvl="0" marL="0" rtl="0" algn="l">
              <a:spcBef>
                <a:spcPts val="0"/>
              </a:spcBef>
              <a:spcAft>
                <a:spcPts val="0"/>
              </a:spcAft>
              <a:buNone/>
            </a:pPr>
            <a:r>
              <a:rPr lang="en" sz="1200"/>
              <a:t>product</a:t>
            </a:r>
            <a:endParaRPr sz="1200"/>
          </a:p>
          <a:p>
            <a:pPr indent="0" lvl="0" marL="0" rtl="0" algn="l">
              <a:spcBef>
                <a:spcPts val="0"/>
              </a:spcBef>
              <a:spcAft>
                <a:spcPts val="0"/>
              </a:spcAft>
              <a:buNone/>
            </a:pPr>
            <a:r>
              <a:rPr lang="en" sz="1200"/>
              <a:t>brochure</a:t>
            </a:r>
            <a:endParaRPr sz="1200"/>
          </a:p>
          <a:p>
            <a:pPr indent="0" lvl="0" marL="0" rtl="0" algn="l">
              <a:spcBef>
                <a:spcPts val="0"/>
              </a:spcBef>
              <a:spcAft>
                <a:spcPts val="0"/>
              </a:spcAft>
              <a:buNone/>
            </a:pPr>
            <a:r>
              <a:rPr lang="en" sz="1200"/>
              <a:t>......</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t/>
            </a:r>
            <a:endParaRPr sz="1200"/>
          </a:p>
        </p:txBody>
      </p:sp>
      <p:sp>
        <p:nvSpPr>
          <p:cNvPr id="647" name="Google Shape;647;p60"/>
          <p:cNvSpPr/>
          <p:nvPr/>
        </p:nvSpPr>
        <p:spPr>
          <a:xfrm>
            <a:off x="6210300" y="217325"/>
            <a:ext cx="1178400" cy="288600"/>
          </a:xfrm>
          <a:prstGeom prst="roundRect">
            <a:avLst>
              <a:gd fmla="val 16667" name="adj"/>
            </a:avLst>
          </a:prstGeom>
          <a:solidFill>
            <a:srgbClr val="E6913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rPr>
              <a:t>Advertisement</a:t>
            </a:r>
            <a:endParaRPr sz="1100">
              <a:solidFill>
                <a:srgbClr val="FFFFFF"/>
              </a:solidFill>
            </a:endParaRPr>
          </a:p>
        </p:txBody>
      </p:sp>
      <p:sp>
        <p:nvSpPr>
          <p:cNvPr id="648" name="Google Shape;648;p60"/>
          <p:cNvSpPr/>
          <p:nvPr/>
        </p:nvSpPr>
        <p:spPr>
          <a:xfrm>
            <a:off x="7658100" y="217150"/>
            <a:ext cx="1348800" cy="1683300"/>
          </a:xfrm>
          <a:prstGeom prst="roundRect">
            <a:avLst>
              <a:gd fmla="val 16667" name="adj"/>
            </a:avLst>
          </a:prstGeom>
          <a:solidFill>
            <a:srgbClr val="C9DA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 sz="1200"/>
              <a:t>audio</a:t>
            </a:r>
            <a:endParaRPr sz="1200"/>
          </a:p>
          <a:p>
            <a:pPr indent="0" lvl="0" marL="0" rtl="0" algn="l">
              <a:spcBef>
                <a:spcPts val="0"/>
              </a:spcBef>
              <a:spcAft>
                <a:spcPts val="0"/>
              </a:spcAft>
              <a:buNone/>
            </a:pPr>
            <a:r>
              <a:rPr lang="en" sz="1200"/>
              <a:t>sound</a:t>
            </a:r>
            <a:endParaRPr sz="1200"/>
          </a:p>
          <a:p>
            <a:pPr indent="0" lvl="0" marL="0" rtl="0" algn="l">
              <a:spcBef>
                <a:spcPts val="0"/>
              </a:spcBef>
              <a:spcAft>
                <a:spcPts val="0"/>
              </a:spcAft>
              <a:buNone/>
            </a:pPr>
            <a:r>
              <a:rPr lang="en" sz="1200"/>
              <a:t>voice</a:t>
            </a:r>
            <a:endParaRPr sz="1200"/>
          </a:p>
          <a:p>
            <a:pPr indent="0" lvl="0" marL="0" rtl="0" algn="l">
              <a:spcBef>
                <a:spcPts val="0"/>
              </a:spcBef>
              <a:spcAft>
                <a:spcPts val="0"/>
              </a:spcAft>
              <a:buNone/>
            </a:pPr>
            <a:r>
              <a:rPr lang="en" sz="1200"/>
              <a:t>acoustic</a:t>
            </a:r>
            <a:endParaRPr sz="1200"/>
          </a:p>
          <a:p>
            <a:pPr indent="0" lvl="0" marL="0" rtl="0" algn="l">
              <a:spcBef>
                <a:spcPts val="0"/>
              </a:spcBef>
              <a:spcAft>
                <a:spcPts val="0"/>
              </a:spcAft>
              <a:buNone/>
            </a:pPr>
            <a:r>
              <a:rPr lang="en" sz="1200"/>
              <a:t>frequency</a:t>
            </a:r>
            <a:endParaRPr sz="1200"/>
          </a:p>
          <a:p>
            <a:pPr indent="0" lvl="0" marL="0" rtl="0" algn="l">
              <a:spcBef>
                <a:spcPts val="0"/>
              </a:spcBef>
              <a:spcAft>
                <a:spcPts val="0"/>
              </a:spcAft>
              <a:buNone/>
            </a:pPr>
            <a:r>
              <a:rPr lang="en" sz="1200"/>
              <a:t>......</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t/>
            </a:r>
            <a:endParaRPr sz="1200"/>
          </a:p>
        </p:txBody>
      </p:sp>
      <p:sp>
        <p:nvSpPr>
          <p:cNvPr id="649" name="Google Shape;649;p60"/>
          <p:cNvSpPr/>
          <p:nvPr/>
        </p:nvSpPr>
        <p:spPr>
          <a:xfrm>
            <a:off x="7734300" y="217325"/>
            <a:ext cx="1178400" cy="288600"/>
          </a:xfrm>
          <a:prstGeom prst="roundRect">
            <a:avLst>
              <a:gd fmla="val 16667" name="adj"/>
            </a:avLst>
          </a:prstGeom>
          <a:solidFill>
            <a:srgbClr val="3C78D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rPr>
              <a:t>Audio</a:t>
            </a:r>
            <a:endParaRPr>
              <a:solidFill>
                <a:srgbClr val="FFFFFF"/>
              </a:solidFill>
            </a:endParaRPr>
          </a:p>
        </p:txBody>
      </p:sp>
      <p:pic>
        <p:nvPicPr>
          <p:cNvPr id="650" name="Google Shape;650;p60"/>
          <p:cNvPicPr preferRelativeResize="0"/>
          <p:nvPr/>
        </p:nvPicPr>
        <p:blipFill rotWithShape="1">
          <a:blip r:embed="rId3">
            <a:alphaModFix/>
          </a:blip>
          <a:srcRect b="0" l="3586" r="0" t="0"/>
          <a:stretch/>
        </p:blipFill>
        <p:spPr>
          <a:xfrm>
            <a:off x="3845425" y="2000075"/>
            <a:ext cx="4215527" cy="29073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42"/>
                                        </p:tgtEl>
                                        <p:attrNameLst>
                                          <p:attrName>style.visibility</p:attrName>
                                        </p:attrNameLst>
                                      </p:cBhvr>
                                      <p:to>
                                        <p:strVal val="visible"/>
                                      </p:to>
                                    </p:set>
                                    <p:animEffect filter="fade" transition="in">
                                      <p:cBhvr>
                                        <p:cTn dur="1000"/>
                                        <p:tgtEl>
                                          <p:spTgt spid="642"/>
                                        </p:tgtEl>
                                      </p:cBhvr>
                                    </p:animEffect>
                                  </p:childTnLst>
                                </p:cTn>
                              </p:par>
                              <p:par>
                                <p:cTn fill="hold" nodeType="withEffect" presetClass="entr" presetID="10" presetSubtype="0">
                                  <p:stCondLst>
                                    <p:cond delay="0"/>
                                  </p:stCondLst>
                                  <p:childTnLst>
                                    <p:set>
                                      <p:cBhvr>
                                        <p:cTn dur="1" fill="hold">
                                          <p:stCondLst>
                                            <p:cond delay="0"/>
                                          </p:stCondLst>
                                        </p:cTn>
                                        <p:tgtEl>
                                          <p:spTgt spid="643"/>
                                        </p:tgtEl>
                                        <p:attrNameLst>
                                          <p:attrName>style.visibility</p:attrName>
                                        </p:attrNameLst>
                                      </p:cBhvr>
                                      <p:to>
                                        <p:strVal val="visible"/>
                                      </p:to>
                                    </p:set>
                                    <p:animEffect filter="fade" transition="in">
                                      <p:cBhvr>
                                        <p:cTn dur="1000"/>
                                        <p:tgtEl>
                                          <p:spTgt spid="643"/>
                                        </p:tgtEl>
                                      </p:cBhvr>
                                    </p:animEffect>
                                  </p:childTnLst>
                                </p:cTn>
                              </p:par>
                              <p:par>
                                <p:cTn fill="hold" nodeType="withEffect" presetClass="entr" presetID="10" presetSubtype="0">
                                  <p:stCondLst>
                                    <p:cond delay="0"/>
                                  </p:stCondLst>
                                  <p:childTnLst>
                                    <p:set>
                                      <p:cBhvr>
                                        <p:cTn dur="1" fill="hold">
                                          <p:stCondLst>
                                            <p:cond delay="0"/>
                                          </p:stCondLst>
                                        </p:cTn>
                                        <p:tgtEl>
                                          <p:spTgt spid="644"/>
                                        </p:tgtEl>
                                        <p:attrNameLst>
                                          <p:attrName>style.visibility</p:attrName>
                                        </p:attrNameLst>
                                      </p:cBhvr>
                                      <p:to>
                                        <p:strVal val="visible"/>
                                      </p:to>
                                    </p:set>
                                    <p:animEffect filter="fade" transition="in">
                                      <p:cBhvr>
                                        <p:cTn dur="1000"/>
                                        <p:tgtEl>
                                          <p:spTgt spid="644"/>
                                        </p:tgtEl>
                                      </p:cBhvr>
                                    </p:animEffect>
                                  </p:childTnLst>
                                </p:cTn>
                              </p:par>
                              <p:par>
                                <p:cTn fill="hold" nodeType="withEffect" presetClass="entr" presetID="10" presetSubtype="0">
                                  <p:stCondLst>
                                    <p:cond delay="0"/>
                                  </p:stCondLst>
                                  <p:childTnLst>
                                    <p:set>
                                      <p:cBhvr>
                                        <p:cTn dur="1" fill="hold">
                                          <p:stCondLst>
                                            <p:cond delay="0"/>
                                          </p:stCondLst>
                                        </p:cTn>
                                        <p:tgtEl>
                                          <p:spTgt spid="645"/>
                                        </p:tgtEl>
                                        <p:attrNameLst>
                                          <p:attrName>style.visibility</p:attrName>
                                        </p:attrNameLst>
                                      </p:cBhvr>
                                      <p:to>
                                        <p:strVal val="visible"/>
                                      </p:to>
                                    </p:set>
                                    <p:animEffect filter="fade" transition="in">
                                      <p:cBhvr>
                                        <p:cTn dur="1000"/>
                                        <p:tgtEl>
                                          <p:spTgt spid="645"/>
                                        </p:tgtEl>
                                      </p:cBhvr>
                                    </p:animEffect>
                                  </p:childTnLst>
                                </p:cTn>
                              </p:par>
                              <p:par>
                                <p:cTn fill="hold" nodeType="withEffect" presetClass="entr" presetID="10" presetSubtype="0">
                                  <p:stCondLst>
                                    <p:cond delay="0"/>
                                  </p:stCondLst>
                                  <p:childTnLst>
                                    <p:set>
                                      <p:cBhvr>
                                        <p:cTn dur="1" fill="hold">
                                          <p:stCondLst>
                                            <p:cond delay="0"/>
                                          </p:stCondLst>
                                        </p:cTn>
                                        <p:tgtEl>
                                          <p:spTgt spid="646"/>
                                        </p:tgtEl>
                                        <p:attrNameLst>
                                          <p:attrName>style.visibility</p:attrName>
                                        </p:attrNameLst>
                                      </p:cBhvr>
                                      <p:to>
                                        <p:strVal val="visible"/>
                                      </p:to>
                                    </p:set>
                                    <p:animEffect filter="fade" transition="in">
                                      <p:cBhvr>
                                        <p:cTn dur="1000"/>
                                        <p:tgtEl>
                                          <p:spTgt spid="646"/>
                                        </p:tgtEl>
                                      </p:cBhvr>
                                    </p:animEffect>
                                  </p:childTnLst>
                                </p:cTn>
                              </p:par>
                              <p:par>
                                <p:cTn fill="hold" nodeType="withEffect" presetClass="entr" presetID="10" presetSubtype="0">
                                  <p:stCondLst>
                                    <p:cond delay="0"/>
                                  </p:stCondLst>
                                  <p:childTnLst>
                                    <p:set>
                                      <p:cBhvr>
                                        <p:cTn dur="1" fill="hold">
                                          <p:stCondLst>
                                            <p:cond delay="0"/>
                                          </p:stCondLst>
                                        </p:cTn>
                                        <p:tgtEl>
                                          <p:spTgt spid="647"/>
                                        </p:tgtEl>
                                        <p:attrNameLst>
                                          <p:attrName>style.visibility</p:attrName>
                                        </p:attrNameLst>
                                      </p:cBhvr>
                                      <p:to>
                                        <p:strVal val="visible"/>
                                      </p:to>
                                    </p:set>
                                    <p:animEffect filter="fade" transition="in">
                                      <p:cBhvr>
                                        <p:cTn dur="1000"/>
                                        <p:tgtEl>
                                          <p:spTgt spid="647"/>
                                        </p:tgtEl>
                                      </p:cBhvr>
                                    </p:animEffect>
                                  </p:childTnLst>
                                </p:cTn>
                              </p:par>
                              <p:par>
                                <p:cTn fill="hold" nodeType="withEffect" presetClass="entr" presetID="10" presetSubtype="0">
                                  <p:stCondLst>
                                    <p:cond delay="0"/>
                                  </p:stCondLst>
                                  <p:childTnLst>
                                    <p:set>
                                      <p:cBhvr>
                                        <p:cTn dur="1" fill="hold">
                                          <p:stCondLst>
                                            <p:cond delay="0"/>
                                          </p:stCondLst>
                                        </p:cTn>
                                        <p:tgtEl>
                                          <p:spTgt spid="648"/>
                                        </p:tgtEl>
                                        <p:attrNameLst>
                                          <p:attrName>style.visibility</p:attrName>
                                        </p:attrNameLst>
                                      </p:cBhvr>
                                      <p:to>
                                        <p:strVal val="visible"/>
                                      </p:to>
                                    </p:set>
                                    <p:animEffect filter="fade" transition="in">
                                      <p:cBhvr>
                                        <p:cTn dur="1000"/>
                                        <p:tgtEl>
                                          <p:spTgt spid="648"/>
                                        </p:tgtEl>
                                      </p:cBhvr>
                                    </p:animEffect>
                                  </p:childTnLst>
                                </p:cTn>
                              </p:par>
                              <p:par>
                                <p:cTn fill="hold" nodeType="withEffect" presetClass="entr" presetID="10" presetSubtype="0">
                                  <p:stCondLst>
                                    <p:cond delay="0"/>
                                  </p:stCondLst>
                                  <p:childTnLst>
                                    <p:set>
                                      <p:cBhvr>
                                        <p:cTn dur="1" fill="hold">
                                          <p:stCondLst>
                                            <p:cond delay="0"/>
                                          </p:stCondLst>
                                        </p:cTn>
                                        <p:tgtEl>
                                          <p:spTgt spid="649"/>
                                        </p:tgtEl>
                                        <p:attrNameLst>
                                          <p:attrName>style.visibility</p:attrName>
                                        </p:attrNameLst>
                                      </p:cBhvr>
                                      <p:to>
                                        <p:strVal val="visible"/>
                                      </p:to>
                                    </p:set>
                                    <p:animEffect filter="fade" transition="in">
                                      <p:cBhvr>
                                        <p:cTn dur="1000"/>
                                        <p:tgtEl>
                                          <p:spTgt spid="64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50"/>
                                        </p:tgtEl>
                                        <p:attrNameLst>
                                          <p:attrName>style.visibility</p:attrName>
                                        </p:attrNameLst>
                                      </p:cBhvr>
                                      <p:to>
                                        <p:strVal val="visible"/>
                                      </p:to>
                                    </p:set>
                                    <p:animEffect filter="fade" transition="in">
                                      <p:cBhvr>
                                        <p:cTn dur="1000"/>
                                        <p:tgtEl>
                                          <p:spTgt spid="65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650"/>
                                        </p:tgtEl>
                                      </p:cBhvr>
                                    </p:animEffect>
                                    <p:set>
                                      <p:cBhvr>
                                        <p:cTn dur="1" fill="hold">
                                          <p:stCondLst>
                                            <p:cond delay="1000"/>
                                          </p:stCondLst>
                                        </p:cTn>
                                        <p:tgtEl>
                                          <p:spTgt spid="650"/>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4" name="Shape 654"/>
        <p:cNvGrpSpPr/>
        <p:nvPr/>
      </p:nvGrpSpPr>
      <p:grpSpPr>
        <a:xfrm>
          <a:off x="0" y="0"/>
          <a:ext cx="0" cy="0"/>
          <a:chOff x="0" y="0"/>
          <a:chExt cx="0" cy="0"/>
        </a:xfrm>
      </p:grpSpPr>
      <p:sp>
        <p:nvSpPr>
          <p:cNvPr id="655" name="Google Shape;655;p61"/>
          <p:cNvSpPr/>
          <p:nvPr/>
        </p:nvSpPr>
        <p:spPr>
          <a:xfrm>
            <a:off x="256850" y="110425"/>
            <a:ext cx="2459400" cy="886200"/>
          </a:xfrm>
          <a:prstGeom prst="rect">
            <a:avLst/>
          </a:prstGeom>
          <a:solidFill>
            <a:srgbClr val="D9D9D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500">
                <a:solidFill>
                  <a:srgbClr val="FFFFFF"/>
                </a:solidFill>
              </a:rPr>
              <a:t>Data</a:t>
            </a:r>
            <a:endParaRPr sz="2500">
              <a:solidFill>
                <a:srgbClr val="FFFFFF"/>
              </a:solidFill>
            </a:endParaRPr>
          </a:p>
        </p:txBody>
      </p:sp>
      <p:sp>
        <p:nvSpPr>
          <p:cNvPr id="656" name="Google Shape;656;p61"/>
          <p:cNvSpPr/>
          <p:nvPr/>
        </p:nvSpPr>
        <p:spPr>
          <a:xfrm>
            <a:off x="256850" y="2117325"/>
            <a:ext cx="2459400" cy="886200"/>
          </a:xfrm>
          <a:prstGeom prst="rect">
            <a:avLst/>
          </a:prstGeom>
          <a:solidFill>
            <a:srgbClr val="D9D9D9"/>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000">
                <a:solidFill>
                  <a:schemeClr val="lt1"/>
                </a:solidFill>
              </a:rPr>
              <a:t>Sentiment Analysis</a:t>
            </a:r>
            <a:endParaRPr sz="2000">
              <a:solidFill>
                <a:srgbClr val="FFFFFF"/>
              </a:solidFill>
            </a:endParaRPr>
          </a:p>
        </p:txBody>
      </p:sp>
      <p:sp>
        <p:nvSpPr>
          <p:cNvPr id="657" name="Google Shape;657;p61"/>
          <p:cNvSpPr/>
          <p:nvPr/>
        </p:nvSpPr>
        <p:spPr>
          <a:xfrm>
            <a:off x="256850" y="1113875"/>
            <a:ext cx="2459400" cy="886200"/>
          </a:xfrm>
          <a:prstGeom prst="rect">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lt1"/>
                </a:solidFill>
              </a:rPr>
              <a:t>Review Categorization</a:t>
            </a:r>
            <a:endParaRPr sz="2000">
              <a:solidFill>
                <a:srgbClr val="FFFFFF"/>
              </a:solidFill>
            </a:endParaRPr>
          </a:p>
        </p:txBody>
      </p:sp>
      <p:sp>
        <p:nvSpPr>
          <p:cNvPr id="658" name="Google Shape;658;p61"/>
          <p:cNvSpPr/>
          <p:nvPr/>
        </p:nvSpPr>
        <p:spPr>
          <a:xfrm>
            <a:off x="256850" y="3120775"/>
            <a:ext cx="2459400" cy="886200"/>
          </a:xfrm>
          <a:prstGeom prst="rect">
            <a:avLst/>
          </a:prstGeom>
          <a:solidFill>
            <a:srgbClr val="D9D9D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rPr>
              <a:t>Description Vectorization</a:t>
            </a:r>
            <a:endParaRPr sz="2000">
              <a:solidFill>
                <a:srgbClr val="FFFFFF"/>
              </a:solidFill>
            </a:endParaRPr>
          </a:p>
        </p:txBody>
      </p:sp>
      <p:sp>
        <p:nvSpPr>
          <p:cNvPr id="659" name="Google Shape;659;p61"/>
          <p:cNvSpPr/>
          <p:nvPr/>
        </p:nvSpPr>
        <p:spPr>
          <a:xfrm>
            <a:off x="256850" y="4124225"/>
            <a:ext cx="2459400" cy="8862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lang="en" sz="2000">
                <a:solidFill>
                  <a:schemeClr val="lt1"/>
                </a:solidFill>
              </a:rPr>
              <a:t>Prediction</a:t>
            </a:r>
            <a:r>
              <a:rPr lang="en" sz="2000">
                <a:solidFill>
                  <a:srgbClr val="FFFFFF"/>
                </a:solidFill>
              </a:rPr>
              <a:t> </a:t>
            </a:r>
            <a:endParaRPr sz="2000">
              <a:solidFill>
                <a:srgbClr val="FFFFFF"/>
              </a:solidFill>
            </a:endParaRPr>
          </a:p>
        </p:txBody>
      </p:sp>
      <p:grpSp>
        <p:nvGrpSpPr>
          <p:cNvPr id="660" name="Google Shape;660;p61"/>
          <p:cNvGrpSpPr/>
          <p:nvPr/>
        </p:nvGrpSpPr>
        <p:grpSpPr>
          <a:xfrm>
            <a:off x="2868641" y="2108405"/>
            <a:ext cx="6210934" cy="2958968"/>
            <a:chOff x="829022" y="1016682"/>
            <a:chExt cx="7777278" cy="3621748"/>
          </a:xfrm>
        </p:grpSpPr>
        <p:pic>
          <p:nvPicPr>
            <p:cNvPr id="661" name="Google Shape;661;p61"/>
            <p:cNvPicPr preferRelativeResize="0"/>
            <p:nvPr/>
          </p:nvPicPr>
          <p:blipFill rotWithShape="1">
            <a:blip r:embed="rId3">
              <a:alphaModFix/>
            </a:blip>
            <a:srcRect b="27603" l="25548" r="25518" t="30502"/>
            <a:stretch/>
          </p:blipFill>
          <p:spPr>
            <a:xfrm>
              <a:off x="855247" y="3031103"/>
              <a:ext cx="3805151" cy="1600776"/>
            </a:xfrm>
            <a:prstGeom prst="rect">
              <a:avLst/>
            </a:prstGeom>
            <a:noFill/>
            <a:ln>
              <a:noFill/>
            </a:ln>
          </p:spPr>
        </p:pic>
        <p:pic>
          <p:nvPicPr>
            <p:cNvPr id="662" name="Google Shape;662;p61"/>
            <p:cNvPicPr preferRelativeResize="0"/>
            <p:nvPr/>
          </p:nvPicPr>
          <p:blipFill rotWithShape="1">
            <a:blip r:embed="rId4">
              <a:alphaModFix/>
            </a:blip>
            <a:srcRect b="23482" l="25534" r="25558" t="27411"/>
            <a:stretch/>
          </p:blipFill>
          <p:spPr>
            <a:xfrm>
              <a:off x="4784450" y="1191175"/>
              <a:ext cx="3778902" cy="1876326"/>
            </a:xfrm>
            <a:prstGeom prst="rect">
              <a:avLst/>
            </a:prstGeom>
            <a:noFill/>
            <a:ln>
              <a:noFill/>
            </a:ln>
          </p:spPr>
        </p:pic>
        <p:pic>
          <p:nvPicPr>
            <p:cNvPr id="663" name="Google Shape;663;p61"/>
            <p:cNvPicPr preferRelativeResize="0"/>
            <p:nvPr/>
          </p:nvPicPr>
          <p:blipFill rotWithShape="1">
            <a:blip r:embed="rId5">
              <a:alphaModFix/>
            </a:blip>
            <a:srcRect b="26918" l="25296" r="25746" t="30842"/>
            <a:stretch/>
          </p:blipFill>
          <p:spPr>
            <a:xfrm>
              <a:off x="4751650" y="3024528"/>
              <a:ext cx="3844500" cy="1613902"/>
            </a:xfrm>
            <a:prstGeom prst="rect">
              <a:avLst/>
            </a:prstGeom>
            <a:noFill/>
            <a:ln>
              <a:noFill/>
            </a:ln>
          </p:spPr>
        </p:pic>
        <p:pic>
          <p:nvPicPr>
            <p:cNvPr id="664" name="Google Shape;664;p61"/>
            <p:cNvPicPr preferRelativeResize="0"/>
            <p:nvPr/>
          </p:nvPicPr>
          <p:blipFill rotWithShape="1">
            <a:blip r:embed="rId6">
              <a:alphaModFix/>
            </a:blip>
            <a:srcRect b="25201" l="25204" r="25189" t="28437"/>
            <a:stretch/>
          </p:blipFill>
          <p:spPr>
            <a:xfrm>
              <a:off x="829022" y="1243662"/>
              <a:ext cx="3857625" cy="1771349"/>
            </a:xfrm>
            <a:prstGeom prst="rect">
              <a:avLst/>
            </a:prstGeom>
            <a:noFill/>
            <a:ln>
              <a:noFill/>
            </a:ln>
          </p:spPr>
        </p:pic>
        <p:cxnSp>
          <p:nvCxnSpPr>
            <p:cNvPr id="665" name="Google Shape;665;p61"/>
            <p:cNvCxnSpPr/>
            <p:nvPr/>
          </p:nvCxnSpPr>
          <p:spPr>
            <a:xfrm>
              <a:off x="1062384" y="2031500"/>
              <a:ext cx="628800" cy="0"/>
            </a:xfrm>
            <a:prstGeom prst="straightConnector1">
              <a:avLst/>
            </a:prstGeom>
            <a:noFill/>
            <a:ln cap="flat" cmpd="sng" w="28575">
              <a:solidFill>
                <a:srgbClr val="FF0000"/>
              </a:solidFill>
              <a:prstDash val="solid"/>
              <a:round/>
              <a:headEnd len="med" w="med" type="none"/>
              <a:tailEnd len="med" w="med" type="none"/>
            </a:ln>
          </p:spPr>
        </p:cxnSp>
        <p:cxnSp>
          <p:nvCxnSpPr>
            <p:cNvPr id="666" name="Google Shape;666;p61"/>
            <p:cNvCxnSpPr/>
            <p:nvPr/>
          </p:nvCxnSpPr>
          <p:spPr>
            <a:xfrm>
              <a:off x="1033809" y="2388700"/>
              <a:ext cx="342900" cy="0"/>
            </a:xfrm>
            <a:prstGeom prst="straightConnector1">
              <a:avLst/>
            </a:prstGeom>
            <a:noFill/>
            <a:ln cap="flat" cmpd="sng" w="28575">
              <a:solidFill>
                <a:srgbClr val="FF0000"/>
              </a:solidFill>
              <a:prstDash val="solid"/>
              <a:round/>
              <a:headEnd len="med" w="med" type="none"/>
              <a:tailEnd len="med" w="med" type="none"/>
            </a:ln>
          </p:spPr>
        </p:cxnSp>
        <p:cxnSp>
          <p:nvCxnSpPr>
            <p:cNvPr id="667" name="Google Shape;667;p61"/>
            <p:cNvCxnSpPr/>
            <p:nvPr/>
          </p:nvCxnSpPr>
          <p:spPr>
            <a:xfrm>
              <a:off x="4967300" y="2198225"/>
              <a:ext cx="1090500" cy="0"/>
            </a:xfrm>
            <a:prstGeom prst="straightConnector1">
              <a:avLst/>
            </a:prstGeom>
            <a:noFill/>
            <a:ln cap="flat" cmpd="sng" w="28575">
              <a:solidFill>
                <a:srgbClr val="FF0000"/>
              </a:solidFill>
              <a:prstDash val="solid"/>
              <a:round/>
              <a:headEnd len="med" w="med" type="none"/>
              <a:tailEnd len="med" w="med" type="none"/>
            </a:ln>
          </p:spPr>
        </p:cxnSp>
        <p:cxnSp>
          <p:nvCxnSpPr>
            <p:cNvPr id="668" name="Google Shape;668;p61"/>
            <p:cNvCxnSpPr/>
            <p:nvPr/>
          </p:nvCxnSpPr>
          <p:spPr>
            <a:xfrm>
              <a:off x="6648475" y="2293475"/>
              <a:ext cx="438000" cy="0"/>
            </a:xfrm>
            <a:prstGeom prst="straightConnector1">
              <a:avLst/>
            </a:prstGeom>
            <a:noFill/>
            <a:ln cap="flat" cmpd="sng" w="28575">
              <a:solidFill>
                <a:srgbClr val="FF0000"/>
              </a:solidFill>
              <a:prstDash val="solid"/>
              <a:round/>
              <a:headEnd len="med" w="med" type="none"/>
              <a:tailEnd len="med" w="med" type="none"/>
            </a:ln>
          </p:spPr>
        </p:cxnSp>
        <p:cxnSp>
          <p:nvCxnSpPr>
            <p:cNvPr id="669" name="Google Shape;669;p61"/>
            <p:cNvCxnSpPr/>
            <p:nvPr/>
          </p:nvCxnSpPr>
          <p:spPr>
            <a:xfrm>
              <a:off x="7520000" y="2417300"/>
              <a:ext cx="438000" cy="0"/>
            </a:xfrm>
            <a:prstGeom prst="straightConnector1">
              <a:avLst/>
            </a:prstGeom>
            <a:noFill/>
            <a:ln cap="flat" cmpd="sng" w="28575">
              <a:solidFill>
                <a:srgbClr val="FF0000"/>
              </a:solidFill>
              <a:prstDash val="solid"/>
              <a:round/>
              <a:headEnd len="med" w="med" type="none"/>
              <a:tailEnd len="med" w="med" type="none"/>
            </a:ln>
          </p:spPr>
        </p:cxnSp>
        <p:cxnSp>
          <p:nvCxnSpPr>
            <p:cNvPr id="670" name="Google Shape;670;p61"/>
            <p:cNvCxnSpPr/>
            <p:nvPr/>
          </p:nvCxnSpPr>
          <p:spPr>
            <a:xfrm>
              <a:off x="6762775" y="3958778"/>
              <a:ext cx="804900" cy="0"/>
            </a:xfrm>
            <a:prstGeom prst="straightConnector1">
              <a:avLst/>
            </a:prstGeom>
            <a:noFill/>
            <a:ln cap="flat" cmpd="sng" w="28575">
              <a:solidFill>
                <a:srgbClr val="FF0000"/>
              </a:solidFill>
              <a:prstDash val="solid"/>
              <a:round/>
              <a:headEnd len="med" w="med" type="none"/>
              <a:tailEnd len="med" w="med" type="none"/>
            </a:ln>
          </p:spPr>
        </p:cxnSp>
        <p:cxnSp>
          <p:nvCxnSpPr>
            <p:cNvPr id="671" name="Google Shape;671;p61"/>
            <p:cNvCxnSpPr/>
            <p:nvPr/>
          </p:nvCxnSpPr>
          <p:spPr>
            <a:xfrm>
              <a:off x="7620025" y="4063553"/>
              <a:ext cx="295200" cy="0"/>
            </a:xfrm>
            <a:prstGeom prst="straightConnector1">
              <a:avLst/>
            </a:prstGeom>
            <a:noFill/>
            <a:ln cap="flat" cmpd="sng" w="28575">
              <a:solidFill>
                <a:srgbClr val="FF0000"/>
              </a:solidFill>
              <a:prstDash val="solid"/>
              <a:round/>
              <a:headEnd len="med" w="med" type="none"/>
              <a:tailEnd len="med" w="med" type="none"/>
            </a:ln>
          </p:spPr>
        </p:cxnSp>
        <p:cxnSp>
          <p:nvCxnSpPr>
            <p:cNvPr id="672" name="Google Shape;672;p61"/>
            <p:cNvCxnSpPr/>
            <p:nvPr/>
          </p:nvCxnSpPr>
          <p:spPr>
            <a:xfrm>
              <a:off x="2276859" y="3855315"/>
              <a:ext cx="423900" cy="0"/>
            </a:xfrm>
            <a:prstGeom prst="straightConnector1">
              <a:avLst/>
            </a:prstGeom>
            <a:noFill/>
            <a:ln cap="flat" cmpd="sng" w="28575">
              <a:solidFill>
                <a:srgbClr val="FF0000"/>
              </a:solidFill>
              <a:prstDash val="solid"/>
              <a:round/>
              <a:headEnd len="med" w="med" type="none"/>
              <a:tailEnd len="med" w="med" type="none"/>
            </a:ln>
          </p:spPr>
        </p:cxnSp>
        <p:cxnSp>
          <p:nvCxnSpPr>
            <p:cNvPr id="673" name="Google Shape;673;p61"/>
            <p:cNvCxnSpPr/>
            <p:nvPr/>
          </p:nvCxnSpPr>
          <p:spPr>
            <a:xfrm>
              <a:off x="2576884" y="4169665"/>
              <a:ext cx="423900" cy="0"/>
            </a:xfrm>
            <a:prstGeom prst="straightConnector1">
              <a:avLst/>
            </a:prstGeom>
            <a:noFill/>
            <a:ln cap="flat" cmpd="sng" w="28575">
              <a:solidFill>
                <a:srgbClr val="FF0000"/>
              </a:solidFill>
              <a:prstDash val="solid"/>
              <a:round/>
              <a:headEnd len="med" w="med" type="none"/>
              <a:tailEnd len="med" w="med" type="none"/>
            </a:ln>
          </p:spPr>
        </p:cxnSp>
        <p:cxnSp>
          <p:nvCxnSpPr>
            <p:cNvPr id="674" name="Google Shape;674;p61"/>
            <p:cNvCxnSpPr/>
            <p:nvPr/>
          </p:nvCxnSpPr>
          <p:spPr>
            <a:xfrm>
              <a:off x="2229234" y="4063540"/>
              <a:ext cx="423900" cy="0"/>
            </a:xfrm>
            <a:prstGeom prst="straightConnector1">
              <a:avLst/>
            </a:prstGeom>
            <a:noFill/>
            <a:ln cap="flat" cmpd="sng" w="28575">
              <a:solidFill>
                <a:srgbClr val="FF0000"/>
              </a:solidFill>
              <a:prstDash val="solid"/>
              <a:round/>
              <a:headEnd len="med" w="med" type="none"/>
              <a:tailEnd len="med" w="med" type="none"/>
            </a:ln>
          </p:spPr>
        </p:cxnSp>
        <p:sp>
          <p:nvSpPr>
            <p:cNvPr id="675" name="Google Shape;675;p61"/>
            <p:cNvSpPr txBox="1"/>
            <p:nvPr/>
          </p:nvSpPr>
          <p:spPr>
            <a:xfrm>
              <a:off x="1045534" y="1074207"/>
              <a:ext cx="3639000" cy="50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t>Information</a:t>
              </a:r>
              <a:endParaRPr b="1" sz="1800"/>
            </a:p>
          </p:txBody>
        </p:sp>
        <p:sp>
          <p:nvSpPr>
            <p:cNvPr id="676" name="Google Shape;676;p61"/>
            <p:cNvSpPr txBox="1"/>
            <p:nvPr/>
          </p:nvSpPr>
          <p:spPr>
            <a:xfrm>
              <a:off x="4967300" y="1016682"/>
              <a:ext cx="3639000" cy="50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t>Advertisement</a:t>
              </a:r>
              <a:endParaRPr b="1" sz="1800"/>
            </a:p>
          </p:txBody>
        </p:sp>
        <p:sp>
          <p:nvSpPr>
            <p:cNvPr id="677" name="Google Shape;677;p61"/>
            <p:cNvSpPr txBox="1"/>
            <p:nvPr/>
          </p:nvSpPr>
          <p:spPr>
            <a:xfrm>
              <a:off x="1045534" y="2926985"/>
              <a:ext cx="3639000" cy="50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t>Emotion</a:t>
              </a:r>
              <a:endParaRPr b="1" sz="1800"/>
            </a:p>
          </p:txBody>
        </p:sp>
        <p:sp>
          <p:nvSpPr>
            <p:cNvPr id="678" name="Google Shape;678;p61"/>
            <p:cNvSpPr txBox="1"/>
            <p:nvPr/>
          </p:nvSpPr>
          <p:spPr>
            <a:xfrm>
              <a:off x="4967300" y="2912385"/>
              <a:ext cx="3639000" cy="50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t>Audio</a:t>
              </a:r>
              <a:endParaRPr b="1" sz="1800"/>
            </a:p>
          </p:txBody>
        </p:sp>
      </p:grpSp>
      <p:sp>
        <p:nvSpPr>
          <p:cNvPr id="679" name="Google Shape;679;p61"/>
          <p:cNvSpPr/>
          <p:nvPr/>
        </p:nvSpPr>
        <p:spPr>
          <a:xfrm>
            <a:off x="3086100" y="217150"/>
            <a:ext cx="1348800" cy="1683300"/>
          </a:xfrm>
          <a:prstGeom prst="roundRect">
            <a:avLst>
              <a:gd fmla="val 16667" name="adj"/>
            </a:avLst>
          </a:prstGeom>
          <a:solidFill>
            <a:srgbClr val="D9EA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 sz="1200"/>
              <a:t>knowledge</a:t>
            </a:r>
            <a:endParaRPr sz="1200"/>
          </a:p>
          <a:p>
            <a:pPr indent="0" lvl="0" marL="0" rtl="0" algn="l">
              <a:spcBef>
                <a:spcPts val="0"/>
              </a:spcBef>
              <a:spcAft>
                <a:spcPts val="0"/>
              </a:spcAft>
              <a:buNone/>
            </a:pPr>
            <a:r>
              <a:rPr lang="en" sz="1200"/>
              <a:t>data</a:t>
            </a:r>
            <a:endParaRPr sz="1200"/>
          </a:p>
          <a:p>
            <a:pPr indent="0" lvl="0" marL="0" rtl="0" algn="l">
              <a:spcBef>
                <a:spcPts val="0"/>
              </a:spcBef>
              <a:spcAft>
                <a:spcPts val="0"/>
              </a:spcAft>
              <a:buNone/>
            </a:pPr>
            <a:r>
              <a:rPr lang="en" sz="1200"/>
              <a:t>news</a:t>
            </a:r>
            <a:endParaRPr sz="1200"/>
          </a:p>
          <a:p>
            <a:pPr indent="0" lvl="0" marL="0" rtl="0" algn="l">
              <a:spcBef>
                <a:spcPts val="0"/>
              </a:spcBef>
              <a:spcAft>
                <a:spcPts val="0"/>
              </a:spcAft>
              <a:buNone/>
            </a:pPr>
            <a:r>
              <a:rPr lang="en" sz="1200"/>
              <a:t>intelligence</a:t>
            </a:r>
            <a:endParaRPr sz="1200"/>
          </a:p>
          <a:p>
            <a:pPr indent="0" lvl="0" marL="0" rtl="0" algn="l">
              <a:spcBef>
                <a:spcPts val="0"/>
              </a:spcBef>
              <a:spcAft>
                <a:spcPts val="0"/>
              </a:spcAft>
              <a:buNone/>
            </a:pPr>
            <a:r>
              <a:rPr lang="en" sz="1200"/>
              <a:t>insight</a:t>
            </a:r>
            <a:endParaRPr sz="1200"/>
          </a:p>
          <a:p>
            <a:pPr indent="0" lvl="0" marL="0" rtl="0" algn="l">
              <a:spcBef>
                <a:spcPts val="0"/>
              </a:spcBef>
              <a:spcAft>
                <a:spcPts val="0"/>
              </a:spcAft>
              <a:buNone/>
            </a:pPr>
            <a:r>
              <a:rPr lang="en" sz="1200"/>
              <a:t>......</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t/>
            </a:r>
            <a:endParaRPr sz="1200"/>
          </a:p>
        </p:txBody>
      </p:sp>
      <p:sp>
        <p:nvSpPr>
          <p:cNvPr id="680" name="Google Shape;680;p61"/>
          <p:cNvSpPr/>
          <p:nvPr/>
        </p:nvSpPr>
        <p:spPr>
          <a:xfrm>
            <a:off x="3162300" y="217325"/>
            <a:ext cx="1178400" cy="288600"/>
          </a:xfrm>
          <a:prstGeom prst="roundRect">
            <a:avLst>
              <a:gd fmla="val 16667" name="adj"/>
            </a:avLst>
          </a:prstGeom>
          <a:solidFill>
            <a:srgbClr val="18B39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rPr>
              <a:t>Information</a:t>
            </a:r>
            <a:endParaRPr>
              <a:solidFill>
                <a:srgbClr val="FFFFFF"/>
              </a:solidFill>
            </a:endParaRPr>
          </a:p>
        </p:txBody>
      </p:sp>
      <p:grpSp>
        <p:nvGrpSpPr>
          <p:cNvPr id="681" name="Google Shape;681;p61"/>
          <p:cNvGrpSpPr/>
          <p:nvPr/>
        </p:nvGrpSpPr>
        <p:grpSpPr>
          <a:xfrm>
            <a:off x="3831447" y="1824253"/>
            <a:ext cx="3294130" cy="411900"/>
            <a:chOff x="3831447" y="1824253"/>
            <a:chExt cx="3294130" cy="411900"/>
          </a:xfrm>
        </p:grpSpPr>
        <p:sp>
          <p:nvSpPr>
            <p:cNvPr id="682" name="Google Shape;682;p61"/>
            <p:cNvSpPr txBox="1"/>
            <p:nvPr/>
          </p:nvSpPr>
          <p:spPr>
            <a:xfrm>
              <a:off x="3831447" y="1824253"/>
              <a:ext cx="2906100" cy="411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rgbClr val="9900FF"/>
                  </a:solidFill>
                </a:rPr>
                <a:t>Cosine Similarity</a:t>
              </a:r>
              <a:endParaRPr b="1" sz="1800">
                <a:solidFill>
                  <a:srgbClr val="9900FF"/>
                </a:solidFill>
              </a:endParaRPr>
            </a:p>
          </p:txBody>
        </p:sp>
        <p:pic>
          <p:nvPicPr>
            <p:cNvPr id="683" name="Google Shape;683;p61"/>
            <p:cNvPicPr preferRelativeResize="0"/>
            <p:nvPr/>
          </p:nvPicPr>
          <p:blipFill>
            <a:blip r:embed="rId7">
              <a:alphaModFix/>
            </a:blip>
            <a:stretch>
              <a:fillRect/>
            </a:stretch>
          </p:blipFill>
          <p:spPr>
            <a:xfrm>
              <a:off x="6315800" y="1885900"/>
              <a:ext cx="809777" cy="288600"/>
            </a:xfrm>
            <a:prstGeom prst="rect">
              <a:avLst/>
            </a:prstGeom>
            <a:noFill/>
            <a:ln>
              <a:noFill/>
            </a:ln>
          </p:spPr>
        </p:pic>
      </p:grpSp>
      <p:sp>
        <p:nvSpPr>
          <p:cNvPr id="684" name="Google Shape;684;p61"/>
          <p:cNvSpPr/>
          <p:nvPr/>
        </p:nvSpPr>
        <p:spPr>
          <a:xfrm>
            <a:off x="4610100" y="217150"/>
            <a:ext cx="1348800" cy="1683300"/>
          </a:xfrm>
          <a:prstGeom prst="roundRect">
            <a:avLst>
              <a:gd fmla="val 16667" name="adj"/>
            </a:avLst>
          </a:prstGeom>
          <a:solidFill>
            <a:srgbClr val="FFE5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 sz="1200"/>
              <a:t>inspiring</a:t>
            </a:r>
            <a:endParaRPr sz="1200"/>
          </a:p>
          <a:p>
            <a:pPr indent="0" lvl="0" marL="0" rtl="0" algn="l">
              <a:spcBef>
                <a:spcPts val="0"/>
              </a:spcBef>
              <a:spcAft>
                <a:spcPts val="0"/>
              </a:spcAft>
              <a:buNone/>
            </a:pPr>
            <a:r>
              <a:rPr lang="en" sz="1200"/>
              <a:t>feeling</a:t>
            </a:r>
            <a:endParaRPr sz="1200"/>
          </a:p>
          <a:p>
            <a:pPr indent="0" lvl="0" marL="0" rtl="0" algn="l">
              <a:spcBef>
                <a:spcPts val="0"/>
              </a:spcBef>
              <a:spcAft>
                <a:spcPts val="0"/>
              </a:spcAft>
              <a:buNone/>
            </a:pPr>
            <a:r>
              <a:rPr lang="en" sz="1200"/>
              <a:t>delight</a:t>
            </a:r>
            <a:endParaRPr sz="1200"/>
          </a:p>
          <a:p>
            <a:pPr indent="0" lvl="0" marL="0" rtl="0" algn="l">
              <a:spcBef>
                <a:spcPts val="0"/>
              </a:spcBef>
              <a:spcAft>
                <a:spcPts val="0"/>
              </a:spcAft>
              <a:buNone/>
            </a:pPr>
            <a:r>
              <a:rPr lang="en" sz="1200"/>
              <a:t>disappoint</a:t>
            </a:r>
            <a:endParaRPr sz="1200"/>
          </a:p>
          <a:p>
            <a:pPr indent="0" lvl="0" marL="0" rtl="0" algn="l">
              <a:spcBef>
                <a:spcPts val="0"/>
              </a:spcBef>
              <a:spcAft>
                <a:spcPts val="0"/>
              </a:spcAft>
              <a:buNone/>
            </a:pPr>
            <a:r>
              <a:rPr lang="en" sz="1200"/>
              <a:t>unhappy</a:t>
            </a:r>
            <a:endParaRPr sz="1200"/>
          </a:p>
          <a:p>
            <a:pPr indent="0" lvl="0" marL="0" rtl="0" algn="l">
              <a:spcBef>
                <a:spcPts val="0"/>
              </a:spcBef>
              <a:spcAft>
                <a:spcPts val="0"/>
              </a:spcAft>
              <a:buNone/>
            </a:pPr>
            <a:r>
              <a:rPr lang="en" sz="1200"/>
              <a:t>......</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t/>
            </a:r>
            <a:endParaRPr sz="1200"/>
          </a:p>
        </p:txBody>
      </p:sp>
      <p:sp>
        <p:nvSpPr>
          <p:cNvPr id="685" name="Google Shape;685;p61"/>
          <p:cNvSpPr/>
          <p:nvPr/>
        </p:nvSpPr>
        <p:spPr>
          <a:xfrm>
            <a:off x="4686300" y="217325"/>
            <a:ext cx="1178400" cy="288600"/>
          </a:xfrm>
          <a:prstGeom prst="roundRect">
            <a:avLst>
              <a:gd fmla="val 16667" name="adj"/>
            </a:avLst>
          </a:prstGeom>
          <a:solidFill>
            <a:srgbClr val="F1C23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rPr>
              <a:t>Emotion</a:t>
            </a:r>
            <a:endParaRPr>
              <a:solidFill>
                <a:srgbClr val="FFFFFF"/>
              </a:solidFill>
            </a:endParaRPr>
          </a:p>
        </p:txBody>
      </p:sp>
      <p:sp>
        <p:nvSpPr>
          <p:cNvPr id="686" name="Google Shape;686;p61"/>
          <p:cNvSpPr/>
          <p:nvPr/>
        </p:nvSpPr>
        <p:spPr>
          <a:xfrm>
            <a:off x="6134100" y="217150"/>
            <a:ext cx="1348800" cy="1683300"/>
          </a:xfrm>
          <a:prstGeom prst="roundRect">
            <a:avLst>
              <a:gd fmla="val 16667" name="adj"/>
            </a:avLst>
          </a:prstGeom>
          <a:solidFill>
            <a:srgbClr val="FCE5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 sz="1200"/>
              <a:t>advertisement</a:t>
            </a:r>
            <a:endParaRPr sz="1200"/>
          </a:p>
          <a:p>
            <a:pPr indent="0" lvl="0" marL="0" rtl="0" algn="l">
              <a:spcBef>
                <a:spcPts val="0"/>
              </a:spcBef>
              <a:spcAft>
                <a:spcPts val="0"/>
              </a:spcAft>
              <a:buNone/>
            </a:pPr>
            <a:r>
              <a:rPr lang="en" sz="1200"/>
              <a:t>promotion</a:t>
            </a:r>
            <a:endParaRPr sz="1200"/>
          </a:p>
          <a:p>
            <a:pPr indent="0" lvl="0" marL="0" rtl="0" algn="l">
              <a:spcBef>
                <a:spcPts val="0"/>
              </a:spcBef>
              <a:spcAft>
                <a:spcPts val="0"/>
              </a:spcAft>
              <a:buNone/>
            </a:pPr>
            <a:r>
              <a:rPr lang="en" sz="1200"/>
              <a:t>sponsor</a:t>
            </a:r>
            <a:endParaRPr sz="1200"/>
          </a:p>
          <a:p>
            <a:pPr indent="0" lvl="0" marL="0" rtl="0" algn="l">
              <a:spcBef>
                <a:spcPts val="0"/>
              </a:spcBef>
              <a:spcAft>
                <a:spcPts val="0"/>
              </a:spcAft>
              <a:buNone/>
            </a:pPr>
            <a:r>
              <a:rPr lang="en" sz="1200"/>
              <a:t>product</a:t>
            </a:r>
            <a:endParaRPr sz="1200"/>
          </a:p>
          <a:p>
            <a:pPr indent="0" lvl="0" marL="0" rtl="0" algn="l">
              <a:spcBef>
                <a:spcPts val="0"/>
              </a:spcBef>
              <a:spcAft>
                <a:spcPts val="0"/>
              </a:spcAft>
              <a:buNone/>
            </a:pPr>
            <a:r>
              <a:rPr lang="en" sz="1200"/>
              <a:t>brochure</a:t>
            </a:r>
            <a:endParaRPr sz="1200"/>
          </a:p>
          <a:p>
            <a:pPr indent="0" lvl="0" marL="0" rtl="0" algn="l">
              <a:spcBef>
                <a:spcPts val="0"/>
              </a:spcBef>
              <a:spcAft>
                <a:spcPts val="0"/>
              </a:spcAft>
              <a:buNone/>
            </a:pPr>
            <a:r>
              <a:rPr lang="en" sz="1200"/>
              <a:t>......</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t/>
            </a:r>
            <a:endParaRPr sz="1200"/>
          </a:p>
        </p:txBody>
      </p:sp>
      <p:sp>
        <p:nvSpPr>
          <p:cNvPr id="687" name="Google Shape;687;p61"/>
          <p:cNvSpPr/>
          <p:nvPr/>
        </p:nvSpPr>
        <p:spPr>
          <a:xfrm>
            <a:off x="6210300" y="217325"/>
            <a:ext cx="1178400" cy="288600"/>
          </a:xfrm>
          <a:prstGeom prst="roundRect">
            <a:avLst>
              <a:gd fmla="val 16667" name="adj"/>
            </a:avLst>
          </a:prstGeom>
          <a:solidFill>
            <a:srgbClr val="E6913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rPr>
              <a:t>Advertisement</a:t>
            </a:r>
            <a:endParaRPr sz="1100">
              <a:solidFill>
                <a:srgbClr val="FFFFFF"/>
              </a:solidFill>
            </a:endParaRPr>
          </a:p>
        </p:txBody>
      </p:sp>
      <p:sp>
        <p:nvSpPr>
          <p:cNvPr id="688" name="Google Shape;688;p61"/>
          <p:cNvSpPr/>
          <p:nvPr/>
        </p:nvSpPr>
        <p:spPr>
          <a:xfrm>
            <a:off x="7658100" y="217150"/>
            <a:ext cx="1348800" cy="1683300"/>
          </a:xfrm>
          <a:prstGeom prst="roundRect">
            <a:avLst>
              <a:gd fmla="val 16667" name="adj"/>
            </a:avLst>
          </a:prstGeom>
          <a:solidFill>
            <a:srgbClr val="C9DA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 sz="1200"/>
              <a:t>audio</a:t>
            </a:r>
            <a:endParaRPr sz="1200"/>
          </a:p>
          <a:p>
            <a:pPr indent="0" lvl="0" marL="0" rtl="0" algn="l">
              <a:spcBef>
                <a:spcPts val="0"/>
              </a:spcBef>
              <a:spcAft>
                <a:spcPts val="0"/>
              </a:spcAft>
              <a:buNone/>
            </a:pPr>
            <a:r>
              <a:rPr lang="en" sz="1200"/>
              <a:t>sound</a:t>
            </a:r>
            <a:endParaRPr sz="1200"/>
          </a:p>
          <a:p>
            <a:pPr indent="0" lvl="0" marL="0" rtl="0" algn="l">
              <a:spcBef>
                <a:spcPts val="0"/>
              </a:spcBef>
              <a:spcAft>
                <a:spcPts val="0"/>
              </a:spcAft>
              <a:buNone/>
            </a:pPr>
            <a:r>
              <a:rPr lang="en" sz="1200"/>
              <a:t>voice</a:t>
            </a:r>
            <a:endParaRPr sz="1200"/>
          </a:p>
          <a:p>
            <a:pPr indent="0" lvl="0" marL="0" rtl="0" algn="l">
              <a:spcBef>
                <a:spcPts val="0"/>
              </a:spcBef>
              <a:spcAft>
                <a:spcPts val="0"/>
              </a:spcAft>
              <a:buNone/>
            </a:pPr>
            <a:r>
              <a:rPr lang="en" sz="1200"/>
              <a:t>acoustic</a:t>
            </a:r>
            <a:endParaRPr sz="1200"/>
          </a:p>
          <a:p>
            <a:pPr indent="0" lvl="0" marL="0" rtl="0" algn="l">
              <a:spcBef>
                <a:spcPts val="0"/>
              </a:spcBef>
              <a:spcAft>
                <a:spcPts val="0"/>
              </a:spcAft>
              <a:buNone/>
            </a:pPr>
            <a:r>
              <a:rPr lang="en" sz="1200"/>
              <a:t>frequency</a:t>
            </a:r>
            <a:endParaRPr sz="1200"/>
          </a:p>
          <a:p>
            <a:pPr indent="0" lvl="0" marL="0" rtl="0" algn="l">
              <a:spcBef>
                <a:spcPts val="0"/>
              </a:spcBef>
              <a:spcAft>
                <a:spcPts val="0"/>
              </a:spcAft>
              <a:buNone/>
            </a:pPr>
            <a:r>
              <a:rPr lang="en" sz="1200"/>
              <a:t>......</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t/>
            </a:r>
            <a:endParaRPr sz="1200"/>
          </a:p>
        </p:txBody>
      </p:sp>
      <p:sp>
        <p:nvSpPr>
          <p:cNvPr id="689" name="Google Shape;689;p61"/>
          <p:cNvSpPr/>
          <p:nvPr/>
        </p:nvSpPr>
        <p:spPr>
          <a:xfrm>
            <a:off x="7734300" y="217325"/>
            <a:ext cx="1178400" cy="288600"/>
          </a:xfrm>
          <a:prstGeom prst="roundRect">
            <a:avLst>
              <a:gd fmla="val 16667" name="adj"/>
            </a:avLst>
          </a:prstGeom>
          <a:solidFill>
            <a:srgbClr val="3C78D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rPr>
              <a:t>Audio</a:t>
            </a:r>
            <a:endParaRPr>
              <a:solidFill>
                <a:srgbClr val="FFFFFF"/>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60"/>
                                        </p:tgtEl>
                                        <p:attrNameLst>
                                          <p:attrName>style.visibility</p:attrName>
                                        </p:attrNameLst>
                                      </p:cBhvr>
                                      <p:to>
                                        <p:strVal val="visible"/>
                                      </p:to>
                                    </p:set>
                                    <p:animEffect filter="fade" transition="in">
                                      <p:cBhvr>
                                        <p:cTn dur="1000"/>
                                        <p:tgtEl>
                                          <p:spTgt spid="66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81"/>
                                        </p:tgtEl>
                                        <p:attrNameLst>
                                          <p:attrName>style.visibility</p:attrName>
                                        </p:attrNameLst>
                                      </p:cBhvr>
                                      <p:to>
                                        <p:strVal val="visible"/>
                                      </p:to>
                                    </p:set>
                                    <p:animEffect filter="fade" transition="in">
                                      <p:cBhvr>
                                        <p:cTn dur="1000"/>
                                        <p:tgtEl>
                                          <p:spTgt spid="68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3" name="Shape 693"/>
        <p:cNvGrpSpPr/>
        <p:nvPr/>
      </p:nvGrpSpPr>
      <p:grpSpPr>
        <a:xfrm>
          <a:off x="0" y="0"/>
          <a:ext cx="0" cy="0"/>
          <a:chOff x="0" y="0"/>
          <a:chExt cx="0" cy="0"/>
        </a:xfrm>
      </p:grpSpPr>
      <p:sp>
        <p:nvSpPr>
          <p:cNvPr id="694" name="Google Shape;694;p62"/>
          <p:cNvSpPr/>
          <p:nvPr/>
        </p:nvSpPr>
        <p:spPr>
          <a:xfrm>
            <a:off x="256850" y="110425"/>
            <a:ext cx="2459400" cy="886200"/>
          </a:xfrm>
          <a:prstGeom prst="rect">
            <a:avLst/>
          </a:prstGeom>
          <a:solidFill>
            <a:srgbClr val="D9D9D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500">
                <a:solidFill>
                  <a:srgbClr val="FFFFFF"/>
                </a:solidFill>
              </a:rPr>
              <a:t>Data</a:t>
            </a:r>
            <a:endParaRPr sz="2500">
              <a:solidFill>
                <a:srgbClr val="FFFFFF"/>
              </a:solidFill>
            </a:endParaRPr>
          </a:p>
        </p:txBody>
      </p:sp>
      <p:sp>
        <p:nvSpPr>
          <p:cNvPr id="695" name="Google Shape;695;p62"/>
          <p:cNvSpPr/>
          <p:nvPr/>
        </p:nvSpPr>
        <p:spPr>
          <a:xfrm>
            <a:off x="256850" y="2117325"/>
            <a:ext cx="2459400" cy="886200"/>
          </a:xfrm>
          <a:prstGeom prst="rect">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000">
                <a:solidFill>
                  <a:schemeClr val="lt1"/>
                </a:solidFill>
              </a:rPr>
              <a:t>Sentiment Analysis</a:t>
            </a:r>
            <a:endParaRPr sz="2000">
              <a:solidFill>
                <a:srgbClr val="FFFFFF"/>
              </a:solidFill>
            </a:endParaRPr>
          </a:p>
        </p:txBody>
      </p:sp>
      <p:sp>
        <p:nvSpPr>
          <p:cNvPr id="696" name="Google Shape;696;p62"/>
          <p:cNvSpPr/>
          <p:nvPr/>
        </p:nvSpPr>
        <p:spPr>
          <a:xfrm>
            <a:off x="256850" y="1113875"/>
            <a:ext cx="2459400" cy="886200"/>
          </a:xfrm>
          <a:prstGeom prst="rect">
            <a:avLst/>
          </a:prstGeom>
          <a:solidFill>
            <a:srgbClr val="D9D9D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lt1"/>
                </a:solidFill>
              </a:rPr>
              <a:t>Review Categorization</a:t>
            </a:r>
            <a:endParaRPr sz="2000">
              <a:solidFill>
                <a:srgbClr val="FFFFFF"/>
              </a:solidFill>
            </a:endParaRPr>
          </a:p>
        </p:txBody>
      </p:sp>
      <p:sp>
        <p:nvSpPr>
          <p:cNvPr id="697" name="Google Shape;697;p62"/>
          <p:cNvSpPr/>
          <p:nvPr/>
        </p:nvSpPr>
        <p:spPr>
          <a:xfrm>
            <a:off x="256850" y="3120775"/>
            <a:ext cx="2459400" cy="886200"/>
          </a:xfrm>
          <a:prstGeom prst="rect">
            <a:avLst/>
          </a:prstGeom>
          <a:solidFill>
            <a:srgbClr val="D9D9D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rPr>
              <a:t>Description Vectorization</a:t>
            </a:r>
            <a:endParaRPr sz="2000">
              <a:solidFill>
                <a:srgbClr val="FFFFFF"/>
              </a:solidFill>
            </a:endParaRPr>
          </a:p>
        </p:txBody>
      </p:sp>
      <p:sp>
        <p:nvSpPr>
          <p:cNvPr id="698" name="Google Shape;698;p62"/>
          <p:cNvSpPr/>
          <p:nvPr/>
        </p:nvSpPr>
        <p:spPr>
          <a:xfrm>
            <a:off x="256850" y="4124225"/>
            <a:ext cx="2459400" cy="886200"/>
          </a:xfrm>
          <a:prstGeom prst="rect">
            <a:avLst/>
          </a:prstGeom>
          <a:solidFill>
            <a:srgbClr val="D9D9D9"/>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000">
                <a:solidFill>
                  <a:schemeClr val="lt1"/>
                </a:solidFill>
              </a:rPr>
              <a:t>Prediction</a:t>
            </a:r>
            <a:endParaRPr sz="2000">
              <a:solidFill>
                <a:srgbClr val="FFFFFF"/>
              </a:solidFill>
            </a:endParaRPr>
          </a:p>
        </p:txBody>
      </p:sp>
      <p:pic>
        <p:nvPicPr>
          <p:cNvPr id="699" name="Google Shape;699;p62"/>
          <p:cNvPicPr preferRelativeResize="0"/>
          <p:nvPr/>
        </p:nvPicPr>
        <p:blipFill rotWithShape="1">
          <a:blip r:embed="rId3">
            <a:alphaModFix/>
          </a:blip>
          <a:srcRect b="25201" l="25204" r="25189" t="28437"/>
          <a:stretch/>
        </p:blipFill>
        <p:spPr>
          <a:xfrm>
            <a:off x="2839411" y="922763"/>
            <a:ext cx="2703220" cy="1244166"/>
          </a:xfrm>
          <a:prstGeom prst="rect">
            <a:avLst/>
          </a:prstGeom>
          <a:noFill/>
          <a:ln>
            <a:noFill/>
          </a:ln>
        </p:spPr>
      </p:pic>
      <p:pic>
        <p:nvPicPr>
          <p:cNvPr id="700" name="Google Shape;700;p62"/>
          <p:cNvPicPr preferRelativeResize="0"/>
          <p:nvPr/>
        </p:nvPicPr>
        <p:blipFill rotWithShape="1">
          <a:blip r:embed="rId4">
            <a:alphaModFix/>
          </a:blip>
          <a:srcRect b="27603" l="25548" r="25518" t="30502"/>
          <a:stretch/>
        </p:blipFill>
        <p:spPr>
          <a:xfrm>
            <a:off x="2857776" y="2022581"/>
            <a:ext cx="2666457" cy="1124359"/>
          </a:xfrm>
          <a:prstGeom prst="rect">
            <a:avLst/>
          </a:prstGeom>
          <a:noFill/>
          <a:ln>
            <a:noFill/>
          </a:ln>
        </p:spPr>
      </p:pic>
      <p:pic>
        <p:nvPicPr>
          <p:cNvPr id="701" name="Google Shape;701;p62"/>
          <p:cNvPicPr preferRelativeResize="0"/>
          <p:nvPr/>
        </p:nvPicPr>
        <p:blipFill rotWithShape="1">
          <a:blip r:embed="rId5">
            <a:alphaModFix/>
          </a:blip>
          <a:srcRect b="23482" l="25534" r="25558" t="27411"/>
          <a:stretch/>
        </p:blipFill>
        <p:spPr>
          <a:xfrm>
            <a:off x="2866982" y="2904197"/>
            <a:ext cx="2648056" cy="1317900"/>
          </a:xfrm>
          <a:prstGeom prst="rect">
            <a:avLst/>
          </a:prstGeom>
          <a:noFill/>
          <a:ln>
            <a:noFill/>
          </a:ln>
        </p:spPr>
      </p:pic>
      <p:pic>
        <p:nvPicPr>
          <p:cNvPr id="702" name="Google Shape;702;p62"/>
          <p:cNvPicPr preferRelativeResize="0"/>
          <p:nvPr/>
        </p:nvPicPr>
        <p:blipFill>
          <a:blip r:embed="rId6">
            <a:alphaModFix/>
          </a:blip>
          <a:stretch>
            <a:fillRect/>
          </a:stretch>
        </p:blipFill>
        <p:spPr>
          <a:xfrm>
            <a:off x="6351526" y="131869"/>
            <a:ext cx="2251784" cy="389621"/>
          </a:xfrm>
          <a:prstGeom prst="rect">
            <a:avLst/>
          </a:prstGeom>
          <a:noFill/>
          <a:ln>
            <a:noFill/>
          </a:ln>
        </p:spPr>
      </p:pic>
      <p:pic>
        <p:nvPicPr>
          <p:cNvPr id="703" name="Google Shape;703;p62"/>
          <p:cNvPicPr preferRelativeResize="0"/>
          <p:nvPr/>
        </p:nvPicPr>
        <p:blipFill rotWithShape="1">
          <a:blip r:embed="rId7">
            <a:alphaModFix/>
          </a:blip>
          <a:srcRect b="26918" l="25296" r="25746" t="30842"/>
          <a:stretch/>
        </p:blipFill>
        <p:spPr>
          <a:xfrm>
            <a:off x="2866987" y="3993513"/>
            <a:ext cx="2648048" cy="1133576"/>
          </a:xfrm>
          <a:prstGeom prst="rect">
            <a:avLst/>
          </a:prstGeom>
          <a:noFill/>
          <a:ln>
            <a:noFill/>
          </a:ln>
        </p:spPr>
      </p:pic>
      <p:sp>
        <p:nvSpPr>
          <p:cNvPr id="704" name="Google Shape;704;p62"/>
          <p:cNvSpPr txBox="1"/>
          <p:nvPr/>
        </p:nvSpPr>
        <p:spPr>
          <a:xfrm>
            <a:off x="5412801" y="786300"/>
            <a:ext cx="3976800" cy="389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b="1" sz="1800"/>
          </a:p>
        </p:txBody>
      </p:sp>
      <p:sp>
        <p:nvSpPr>
          <p:cNvPr id="705" name="Google Shape;705;p62"/>
          <p:cNvSpPr txBox="1"/>
          <p:nvPr/>
        </p:nvSpPr>
        <p:spPr>
          <a:xfrm>
            <a:off x="3854163" y="489188"/>
            <a:ext cx="6941700" cy="389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t>[ </a:t>
            </a:r>
            <a:r>
              <a:rPr b="1" lang="en" sz="1200"/>
              <a:t>I</a:t>
            </a:r>
            <a:r>
              <a:rPr b="1" lang="en" sz="1200"/>
              <a:t>nformation, Emotion, Advertisement, Audio </a:t>
            </a:r>
            <a:r>
              <a:rPr b="1" lang="en" sz="1800"/>
              <a:t>]</a:t>
            </a:r>
            <a:endParaRPr b="1" sz="1800"/>
          </a:p>
        </p:txBody>
      </p:sp>
      <p:sp>
        <p:nvSpPr>
          <p:cNvPr id="706" name="Google Shape;706;p62"/>
          <p:cNvSpPr txBox="1"/>
          <p:nvPr/>
        </p:nvSpPr>
        <p:spPr>
          <a:xfrm>
            <a:off x="5412801" y="1319700"/>
            <a:ext cx="3976800" cy="389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t>[ 1.67,	   0,		 0,		0 ]</a:t>
            </a:r>
            <a:endParaRPr b="1" sz="1800"/>
          </a:p>
        </p:txBody>
      </p:sp>
      <p:sp>
        <p:nvSpPr>
          <p:cNvPr id="707" name="Google Shape;707;p62"/>
          <p:cNvSpPr txBox="1"/>
          <p:nvPr/>
        </p:nvSpPr>
        <p:spPr>
          <a:xfrm>
            <a:off x="5412801" y="2234100"/>
            <a:ext cx="3976800" cy="389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t>[ 1.67,	 1.58,	 0,		0 ]</a:t>
            </a:r>
            <a:endParaRPr b="1" sz="1800"/>
          </a:p>
        </p:txBody>
      </p:sp>
      <p:sp>
        <p:nvSpPr>
          <p:cNvPr id="708" name="Google Shape;708;p62"/>
          <p:cNvSpPr txBox="1"/>
          <p:nvPr/>
        </p:nvSpPr>
        <p:spPr>
          <a:xfrm>
            <a:off x="5412801" y="3148500"/>
            <a:ext cx="3976800" cy="389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t>[ </a:t>
            </a:r>
            <a:r>
              <a:rPr b="1" lang="en" sz="1800">
                <a:solidFill>
                  <a:schemeClr val="dk1"/>
                </a:solidFill>
              </a:rPr>
              <a:t>1.67,	 1.58,</a:t>
            </a:r>
            <a:r>
              <a:rPr b="1" lang="en" sz="1800"/>
              <a:t>    </a:t>
            </a:r>
            <a:r>
              <a:rPr b="1" lang="en" sz="1800"/>
              <a:t>-0.70,	0 ]</a:t>
            </a:r>
            <a:endParaRPr b="1" sz="1800"/>
          </a:p>
        </p:txBody>
      </p:sp>
      <p:sp>
        <p:nvSpPr>
          <p:cNvPr id="709" name="Google Shape;709;p62"/>
          <p:cNvSpPr txBox="1"/>
          <p:nvPr/>
        </p:nvSpPr>
        <p:spPr>
          <a:xfrm>
            <a:off x="5489001" y="4215300"/>
            <a:ext cx="3976800" cy="389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t>[ </a:t>
            </a:r>
            <a:r>
              <a:rPr b="1" lang="en" sz="1800">
                <a:solidFill>
                  <a:schemeClr val="dk1"/>
                </a:solidFill>
              </a:rPr>
              <a:t>1.67,    1.58,     -0.70,    0.90 </a:t>
            </a:r>
            <a:r>
              <a:rPr b="1" lang="en" sz="1800"/>
              <a:t>]</a:t>
            </a:r>
            <a:endParaRPr b="1" sz="18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06"/>
                                        </p:tgtEl>
                                        <p:attrNameLst>
                                          <p:attrName>style.visibility</p:attrName>
                                        </p:attrNameLst>
                                      </p:cBhvr>
                                      <p:to>
                                        <p:strVal val="visible"/>
                                      </p:to>
                                    </p:set>
                                    <p:animEffect filter="fade" transition="in">
                                      <p:cBhvr>
                                        <p:cTn dur="1000"/>
                                        <p:tgtEl>
                                          <p:spTgt spid="706"/>
                                        </p:tgtEl>
                                      </p:cBhvr>
                                    </p:animEffect>
                                  </p:childTnLst>
                                </p:cTn>
                              </p:par>
                              <p:par>
                                <p:cTn fill="hold" nodeType="withEffect" presetClass="entr" presetID="10" presetSubtype="0">
                                  <p:stCondLst>
                                    <p:cond delay="0"/>
                                  </p:stCondLst>
                                  <p:childTnLst>
                                    <p:set>
                                      <p:cBhvr>
                                        <p:cTn dur="1" fill="hold">
                                          <p:stCondLst>
                                            <p:cond delay="0"/>
                                          </p:stCondLst>
                                        </p:cTn>
                                        <p:tgtEl>
                                          <p:spTgt spid="699"/>
                                        </p:tgtEl>
                                        <p:attrNameLst>
                                          <p:attrName>style.visibility</p:attrName>
                                        </p:attrNameLst>
                                      </p:cBhvr>
                                      <p:to>
                                        <p:strVal val="visible"/>
                                      </p:to>
                                    </p:set>
                                    <p:animEffect filter="fade" transition="in">
                                      <p:cBhvr>
                                        <p:cTn dur="1000"/>
                                        <p:tgtEl>
                                          <p:spTgt spid="69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00"/>
                                        </p:tgtEl>
                                        <p:attrNameLst>
                                          <p:attrName>style.visibility</p:attrName>
                                        </p:attrNameLst>
                                      </p:cBhvr>
                                      <p:to>
                                        <p:strVal val="visible"/>
                                      </p:to>
                                    </p:set>
                                    <p:animEffect filter="fade" transition="in">
                                      <p:cBhvr>
                                        <p:cTn dur="1000"/>
                                        <p:tgtEl>
                                          <p:spTgt spid="700"/>
                                        </p:tgtEl>
                                      </p:cBhvr>
                                    </p:animEffect>
                                  </p:childTnLst>
                                </p:cTn>
                              </p:par>
                              <p:par>
                                <p:cTn fill="hold" nodeType="withEffect" presetClass="entr" presetID="10" presetSubtype="0">
                                  <p:stCondLst>
                                    <p:cond delay="0"/>
                                  </p:stCondLst>
                                  <p:childTnLst>
                                    <p:set>
                                      <p:cBhvr>
                                        <p:cTn dur="1" fill="hold">
                                          <p:stCondLst>
                                            <p:cond delay="0"/>
                                          </p:stCondLst>
                                        </p:cTn>
                                        <p:tgtEl>
                                          <p:spTgt spid="707"/>
                                        </p:tgtEl>
                                        <p:attrNameLst>
                                          <p:attrName>style.visibility</p:attrName>
                                        </p:attrNameLst>
                                      </p:cBhvr>
                                      <p:to>
                                        <p:strVal val="visible"/>
                                      </p:to>
                                    </p:set>
                                    <p:animEffect filter="fade" transition="in">
                                      <p:cBhvr>
                                        <p:cTn dur="1000"/>
                                        <p:tgtEl>
                                          <p:spTgt spid="70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01"/>
                                        </p:tgtEl>
                                        <p:attrNameLst>
                                          <p:attrName>style.visibility</p:attrName>
                                        </p:attrNameLst>
                                      </p:cBhvr>
                                      <p:to>
                                        <p:strVal val="visible"/>
                                      </p:to>
                                    </p:set>
                                    <p:animEffect filter="fade" transition="in">
                                      <p:cBhvr>
                                        <p:cTn dur="1000"/>
                                        <p:tgtEl>
                                          <p:spTgt spid="701"/>
                                        </p:tgtEl>
                                      </p:cBhvr>
                                    </p:animEffect>
                                  </p:childTnLst>
                                </p:cTn>
                              </p:par>
                              <p:par>
                                <p:cTn fill="hold" nodeType="withEffect" presetClass="entr" presetID="10" presetSubtype="0">
                                  <p:stCondLst>
                                    <p:cond delay="0"/>
                                  </p:stCondLst>
                                  <p:childTnLst>
                                    <p:set>
                                      <p:cBhvr>
                                        <p:cTn dur="1" fill="hold">
                                          <p:stCondLst>
                                            <p:cond delay="0"/>
                                          </p:stCondLst>
                                        </p:cTn>
                                        <p:tgtEl>
                                          <p:spTgt spid="708"/>
                                        </p:tgtEl>
                                        <p:attrNameLst>
                                          <p:attrName>style.visibility</p:attrName>
                                        </p:attrNameLst>
                                      </p:cBhvr>
                                      <p:to>
                                        <p:strVal val="visible"/>
                                      </p:to>
                                    </p:set>
                                    <p:animEffect filter="fade" transition="in">
                                      <p:cBhvr>
                                        <p:cTn dur="1000"/>
                                        <p:tgtEl>
                                          <p:spTgt spid="70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03"/>
                                        </p:tgtEl>
                                        <p:attrNameLst>
                                          <p:attrName>style.visibility</p:attrName>
                                        </p:attrNameLst>
                                      </p:cBhvr>
                                      <p:to>
                                        <p:strVal val="visible"/>
                                      </p:to>
                                    </p:set>
                                    <p:animEffect filter="fade" transition="in">
                                      <p:cBhvr>
                                        <p:cTn dur="1000"/>
                                        <p:tgtEl>
                                          <p:spTgt spid="703"/>
                                        </p:tgtEl>
                                      </p:cBhvr>
                                    </p:animEffect>
                                  </p:childTnLst>
                                </p:cTn>
                              </p:par>
                              <p:par>
                                <p:cTn fill="hold" nodeType="withEffect" presetClass="entr" presetID="10" presetSubtype="0">
                                  <p:stCondLst>
                                    <p:cond delay="0"/>
                                  </p:stCondLst>
                                  <p:childTnLst>
                                    <p:set>
                                      <p:cBhvr>
                                        <p:cTn dur="1" fill="hold">
                                          <p:stCondLst>
                                            <p:cond delay="0"/>
                                          </p:stCondLst>
                                        </p:cTn>
                                        <p:tgtEl>
                                          <p:spTgt spid="709"/>
                                        </p:tgtEl>
                                        <p:attrNameLst>
                                          <p:attrName>style.visibility</p:attrName>
                                        </p:attrNameLst>
                                      </p:cBhvr>
                                      <p:to>
                                        <p:strVal val="visible"/>
                                      </p:to>
                                    </p:set>
                                    <p:animEffect filter="fade" transition="in">
                                      <p:cBhvr>
                                        <p:cTn dur="1000"/>
                                        <p:tgtEl>
                                          <p:spTgt spid="70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3" name="Shape 713"/>
        <p:cNvGrpSpPr/>
        <p:nvPr/>
      </p:nvGrpSpPr>
      <p:grpSpPr>
        <a:xfrm>
          <a:off x="0" y="0"/>
          <a:ext cx="0" cy="0"/>
          <a:chOff x="0" y="0"/>
          <a:chExt cx="0" cy="0"/>
        </a:xfrm>
      </p:grpSpPr>
      <p:sp>
        <p:nvSpPr>
          <p:cNvPr id="714" name="Google Shape;714;p63"/>
          <p:cNvSpPr/>
          <p:nvPr/>
        </p:nvSpPr>
        <p:spPr>
          <a:xfrm>
            <a:off x="256850" y="110425"/>
            <a:ext cx="2459400" cy="886200"/>
          </a:xfrm>
          <a:prstGeom prst="rect">
            <a:avLst/>
          </a:prstGeom>
          <a:solidFill>
            <a:srgbClr val="D9D9D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500">
                <a:solidFill>
                  <a:srgbClr val="FFFFFF"/>
                </a:solidFill>
              </a:rPr>
              <a:t>Data</a:t>
            </a:r>
            <a:endParaRPr sz="2500">
              <a:solidFill>
                <a:srgbClr val="FFFFFF"/>
              </a:solidFill>
            </a:endParaRPr>
          </a:p>
        </p:txBody>
      </p:sp>
      <p:sp>
        <p:nvSpPr>
          <p:cNvPr id="715" name="Google Shape;715;p63"/>
          <p:cNvSpPr/>
          <p:nvPr/>
        </p:nvSpPr>
        <p:spPr>
          <a:xfrm>
            <a:off x="256850" y="2117325"/>
            <a:ext cx="2459400" cy="886200"/>
          </a:xfrm>
          <a:prstGeom prst="rect">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000">
                <a:solidFill>
                  <a:schemeClr val="lt1"/>
                </a:solidFill>
              </a:rPr>
              <a:t>Sentiment Analysis</a:t>
            </a:r>
            <a:endParaRPr sz="2000">
              <a:solidFill>
                <a:srgbClr val="FFFFFF"/>
              </a:solidFill>
            </a:endParaRPr>
          </a:p>
        </p:txBody>
      </p:sp>
      <p:sp>
        <p:nvSpPr>
          <p:cNvPr id="716" name="Google Shape;716;p63"/>
          <p:cNvSpPr/>
          <p:nvPr/>
        </p:nvSpPr>
        <p:spPr>
          <a:xfrm>
            <a:off x="256850" y="1113875"/>
            <a:ext cx="2459400" cy="886200"/>
          </a:xfrm>
          <a:prstGeom prst="rect">
            <a:avLst/>
          </a:prstGeom>
          <a:solidFill>
            <a:srgbClr val="D9D9D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lt1"/>
                </a:solidFill>
              </a:rPr>
              <a:t>Review Categorization</a:t>
            </a:r>
            <a:endParaRPr sz="2000">
              <a:solidFill>
                <a:srgbClr val="FFFFFF"/>
              </a:solidFill>
            </a:endParaRPr>
          </a:p>
        </p:txBody>
      </p:sp>
      <p:sp>
        <p:nvSpPr>
          <p:cNvPr id="717" name="Google Shape;717;p63"/>
          <p:cNvSpPr/>
          <p:nvPr/>
        </p:nvSpPr>
        <p:spPr>
          <a:xfrm>
            <a:off x="256850" y="3120775"/>
            <a:ext cx="2459400" cy="886200"/>
          </a:xfrm>
          <a:prstGeom prst="rect">
            <a:avLst/>
          </a:prstGeom>
          <a:solidFill>
            <a:srgbClr val="D9D9D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rPr>
              <a:t>Description Vectorization</a:t>
            </a:r>
            <a:endParaRPr sz="2000">
              <a:solidFill>
                <a:srgbClr val="FFFFFF"/>
              </a:solidFill>
            </a:endParaRPr>
          </a:p>
        </p:txBody>
      </p:sp>
      <p:sp>
        <p:nvSpPr>
          <p:cNvPr id="718" name="Google Shape;718;p63"/>
          <p:cNvSpPr/>
          <p:nvPr/>
        </p:nvSpPr>
        <p:spPr>
          <a:xfrm>
            <a:off x="256850" y="4124225"/>
            <a:ext cx="2459400" cy="886200"/>
          </a:xfrm>
          <a:prstGeom prst="rect">
            <a:avLst/>
          </a:prstGeom>
          <a:solidFill>
            <a:srgbClr val="D9D9D9"/>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000">
                <a:solidFill>
                  <a:schemeClr val="lt1"/>
                </a:solidFill>
              </a:rPr>
              <a:t>Prediction</a:t>
            </a:r>
            <a:endParaRPr sz="2000">
              <a:solidFill>
                <a:srgbClr val="FFFFFF"/>
              </a:solidFill>
            </a:endParaRPr>
          </a:p>
        </p:txBody>
      </p:sp>
      <p:pic>
        <p:nvPicPr>
          <p:cNvPr id="719" name="Google Shape;719;p63"/>
          <p:cNvPicPr preferRelativeResize="0"/>
          <p:nvPr/>
        </p:nvPicPr>
        <p:blipFill>
          <a:blip r:embed="rId3">
            <a:alphaModFix/>
          </a:blip>
          <a:stretch>
            <a:fillRect/>
          </a:stretch>
        </p:blipFill>
        <p:spPr>
          <a:xfrm>
            <a:off x="6351526" y="131869"/>
            <a:ext cx="2251784" cy="389621"/>
          </a:xfrm>
          <a:prstGeom prst="rect">
            <a:avLst/>
          </a:prstGeom>
          <a:noFill/>
          <a:ln>
            <a:noFill/>
          </a:ln>
        </p:spPr>
      </p:pic>
      <p:sp>
        <p:nvSpPr>
          <p:cNvPr id="720" name="Google Shape;720;p63"/>
          <p:cNvSpPr txBox="1"/>
          <p:nvPr/>
        </p:nvSpPr>
        <p:spPr>
          <a:xfrm>
            <a:off x="5412801" y="786300"/>
            <a:ext cx="3976800" cy="389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b="1" sz="1800"/>
          </a:p>
        </p:txBody>
      </p:sp>
      <p:sp>
        <p:nvSpPr>
          <p:cNvPr id="721" name="Google Shape;721;p63"/>
          <p:cNvSpPr txBox="1"/>
          <p:nvPr/>
        </p:nvSpPr>
        <p:spPr>
          <a:xfrm>
            <a:off x="3854163" y="489188"/>
            <a:ext cx="6941700" cy="389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t>[ </a:t>
            </a:r>
            <a:r>
              <a:rPr b="1" lang="en" sz="1200"/>
              <a:t>Information, Emotion, Advertisement, Audio </a:t>
            </a:r>
            <a:r>
              <a:rPr b="1" lang="en" sz="1800"/>
              <a:t>]</a:t>
            </a:r>
            <a:endParaRPr b="1" sz="1800"/>
          </a:p>
        </p:txBody>
      </p:sp>
      <p:sp>
        <p:nvSpPr>
          <p:cNvPr id="722" name="Google Shape;722;p63"/>
          <p:cNvSpPr txBox="1"/>
          <p:nvPr/>
        </p:nvSpPr>
        <p:spPr>
          <a:xfrm>
            <a:off x="5412801" y="1319700"/>
            <a:ext cx="3976800" cy="389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t>[ 1.67,	   0,		 0,		0 ]</a:t>
            </a:r>
            <a:endParaRPr b="1" sz="1800"/>
          </a:p>
        </p:txBody>
      </p:sp>
      <p:sp>
        <p:nvSpPr>
          <p:cNvPr id="723" name="Google Shape;723;p63"/>
          <p:cNvSpPr txBox="1"/>
          <p:nvPr/>
        </p:nvSpPr>
        <p:spPr>
          <a:xfrm>
            <a:off x="5412801" y="2234100"/>
            <a:ext cx="3976800" cy="389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t>[ 1.67,	 1.58,	 0,		0 ]</a:t>
            </a:r>
            <a:endParaRPr b="1" sz="1800"/>
          </a:p>
        </p:txBody>
      </p:sp>
      <p:sp>
        <p:nvSpPr>
          <p:cNvPr id="724" name="Google Shape;724;p63"/>
          <p:cNvSpPr txBox="1"/>
          <p:nvPr/>
        </p:nvSpPr>
        <p:spPr>
          <a:xfrm>
            <a:off x="5412801" y="3148500"/>
            <a:ext cx="3976800" cy="389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t>[ </a:t>
            </a:r>
            <a:r>
              <a:rPr b="1" lang="en" sz="1800">
                <a:solidFill>
                  <a:schemeClr val="dk1"/>
                </a:solidFill>
              </a:rPr>
              <a:t>1.67,	 1.58,</a:t>
            </a:r>
            <a:r>
              <a:rPr b="1" lang="en" sz="1800"/>
              <a:t>    -0.70,	0 ]</a:t>
            </a:r>
            <a:endParaRPr b="1" sz="1800"/>
          </a:p>
        </p:txBody>
      </p:sp>
      <p:sp>
        <p:nvSpPr>
          <p:cNvPr id="725" name="Google Shape;725;p63"/>
          <p:cNvSpPr txBox="1"/>
          <p:nvPr/>
        </p:nvSpPr>
        <p:spPr>
          <a:xfrm>
            <a:off x="5489001" y="4215300"/>
            <a:ext cx="3976800" cy="389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t>[ </a:t>
            </a:r>
            <a:r>
              <a:rPr b="1" lang="en" sz="1800">
                <a:solidFill>
                  <a:schemeClr val="dk1"/>
                </a:solidFill>
              </a:rPr>
              <a:t>1.67,     1.58,    -0.70,    0.90 </a:t>
            </a:r>
            <a:r>
              <a:rPr b="1" lang="en" sz="1800"/>
              <a:t>]</a:t>
            </a:r>
            <a:endParaRPr b="1" sz="1800"/>
          </a:p>
        </p:txBody>
      </p:sp>
      <p:sp>
        <p:nvSpPr>
          <p:cNvPr id="726" name="Google Shape;726;p63"/>
          <p:cNvSpPr txBox="1"/>
          <p:nvPr/>
        </p:nvSpPr>
        <p:spPr>
          <a:xfrm>
            <a:off x="2884425" y="1100775"/>
            <a:ext cx="2805300" cy="100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"Very informative. Gained some new insights that will help me take my workout to the next level."</a:t>
            </a:r>
            <a:endParaRPr/>
          </a:p>
        </p:txBody>
      </p:sp>
      <p:sp>
        <p:nvSpPr>
          <p:cNvPr id="727" name="Google Shape;727;p63"/>
          <p:cNvSpPr txBox="1"/>
          <p:nvPr/>
        </p:nvSpPr>
        <p:spPr>
          <a:xfrm>
            <a:off x="2884425" y="2219238"/>
            <a:ext cx="2805300" cy="70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"Amazing podcast! Makes me so motivated!"</a:t>
            </a:r>
            <a:endParaRPr/>
          </a:p>
        </p:txBody>
      </p:sp>
      <p:sp>
        <p:nvSpPr>
          <p:cNvPr id="728" name="Google Shape;728;p63"/>
          <p:cNvSpPr txBox="1"/>
          <p:nvPr/>
        </p:nvSpPr>
        <p:spPr>
          <a:xfrm>
            <a:off x="2884425" y="3039225"/>
            <a:ext cx="2805300" cy="84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"The advertisements are annoying, they interrupt already brief podcasts"</a:t>
            </a:r>
            <a:endParaRPr/>
          </a:p>
        </p:txBody>
      </p:sp>
      <p:sp>
        <p:nvSpPr>
          <p:cNvPr id="729" name="Google Shape;729;p63"/>
          <p:cNvSpPr txBox="1"/>
          <p:nvPr/>
        </p:nvSpPr>
        <p:spPr>
          <a:xfrm>
            <a:off x="2884425" y="4160825"/>
            <a:ext cx="2805300" cy="813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spcBef>
                <a:spcPts val="0"/>
              </a:spcBef>
              <a:spcAft>
                <a:spcPts val="0"/>
              </a:spcAft>
              <a:buNone/>
            </a:pPr>
            <a:r>
              <a:rPr lang="en"/>
              <a:t>"Podunner has a fantastic and enormous variety of sounds and speeds"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725"/>
                                        </p:tgtEl>
                                        <p:attrNameLst>
                                          <p:attrName>style.visibility</p:attrName>
                                        </p:attrNameLst>
                                      </p:cBhvr>
                                      <p:to>
                                        <p:strVal val="visible"/>
                                      </p:to>
                                    </p:set>
                                    <p:animEffect filter="fade" transition="in">
                                      <p:cBhvr>
                                        <p:cTn dur="1000"/>
                                        <p:tgtEl>
                                          <p:spTgt spid="72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28"/>
          <p:cNvSpPr/>
          <p:nvPr/>
        </p:nvSpPr>
        <p:spPr>
          <a:xfrm>
            <a:off x="256850" y="110425"/>
            <a:ext cx="2459400" cy="886200"/>
          </a:xfrm>
          <a:prstGeom prst="rect">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500">
                <a:solidFill>
                  <a:srgbClr val="FFFFFF"/>
                </a:solidFill>
              </a:rPr>
              <a:t>Data</a:t>
            </a:r>
            <a:endParaRPr sz="2500">
              <a:solidFill>
                <a:srgbClr val="FFFFFF"/>
              </a:solidFill>
            </a:endParaRPr>
          </a:p>
        </p:txBody>
      </p:sp>
      <p:sp>
        <p:nvSpPr>
          <p:cNvPr id="159" name="Google Shape;159;p28"/>
          <p:cNvSpPr/>
          <p:nvPr/>
        </p:nvSpPr>
        <p:spPr>
          <a:xfrm>
            <a:off x="256850" y="2117325"/>
            <a:ext cx="2459400" cy="886200"/>
          </a:xfrm>
          <a:prstGeom prst="rect">
            <a:avLst/>
          </a:prstGeom>
          <a:solidFill>
            <a:srgbClr val="D9D9D9"/>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000">
                <a:solidFill>
                  <a:schemeClr val="lt1"/>
                </a:solidFill>
              </a:rPr>
              <a:t>Sentiment Analysis</a:t>
            </a:r>
            <a:endParaRPr sz="2000">
              <a:solidFill>
                <a:srgbClr val="FFFFFF"/>
              </a:solidFill>
            </a:endParaRPr>
          </a:p>
        </p:txBody>
      </p:sp>
      <p:sp>
        <p:nvSpPr>
          <p:cNvPr id="160" name="Google Shape;160;p28"/>
          <p:cNvSpPr/>
          <p:nvPr/>
        </p:nvSpPr>
        <p:spPr>
          <a:xfrm>
            <a:off x="256850" y="1113875"/>
            <a:ext cx="2459400" cy="886200"/>
          </a:xfrm>
          <a:prstGeom prst="rect">
            <a:avLst/>
          </a:prstGeom>
          <a:solidFill>
            <a:srgbClr val="D9D9D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lt1"/>
                </a:solidFill>
              </a:rPr>
              <a:t>Review Categorization</a:t>
            </a:r>
            <a:endParaRPr sz="2000">
              <a:solidFill>
                <a:srgbClr val="FFFFFF"/>
              </a:solidFill>
            </a:endParaRPr>
          </a:p>
        </p:txBody>
      </p:sp>
      <p:sp>
        <p:nvSpPr>
          <p:cNvPr id="161" name="Google Shape;161;p28"/>
          <p:cNvSpPr/>
          <p:nvPr/>
        </p:nvSpPr>
        <p:spPr>
          <a:xfrm>
            <a:off x="256850" y="3120775"/>
            <a:ext cx="2459400" cy="886200"/>
          </a:xfrm>
          <a:prstGeom prst="rect">
            <a:avLst/>
          </a:prstGeom>
          <a:solidFill>
            <a:srgbClr val="D9D9D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rPr>
              <a:t>Description Vectorization</a:t>
            </a:r>
            <a:endParaRPr sz="2000">
              <a:solidFill>
                <a:srgbClr val="FFFFFF"/>
              </a:solidFill>
            </a:endParaRPr>
          </a:p>
        </p:txBody>
      </p:sp>
      <p:sp>
        <p:nvSpPr>
          <p:cNvPr id="162" name="Google Shape;162;p28"/>
          <p:cNvSpPr/>
          <p:nvPr/>
        </p:nvSpPr>
        <p:spPr>
          <a:xfrm>
            <a:off x="256850" y="4124225"/>
            <a:ext cx="2459400" cy="8862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lang="en" sz="2000">
                <a:solidFill>
                  <a:srgbClr val="FFFFFF"/>
                </a:solidFill>
              </a:rPr>
              <a:t>Prediction</a:t>
            </a:r>
            <a:r>
              <a:rPr lang="en" sz="2000">
                <a:solidFill>
                  <a:srgbClr val="FFFFFF"/>
                </a:solidFill>
              </a:rPr>
              <a:t> </a:t>
            </a:r>
            <a:endParaRPr sz="2000">
              <a:solidFill>
                <a:srgbClr val="FFFFFF"/>
              </a:solidFill>
            </a:endParaRPr>
          </a:p>
        </p:txBody>
      </p:sp>
      <p:grpSp>
        <p:nvGrpSpPr>
          <p:cNvPr id="163" name="Google Shape;163;p28"/>
          <p:cNvGrpSpPr/>
          <p:nvPr/>
        </p:nvGrpSpPr>
        <p:grpSpPr>
          <a:xfrm>
            <a:off x="3133494" y="2952761"/>
            <a:ext cx="5853240" cy="2210084"/>
            <a:chOff x="3133500" y="2803137"/>
            <a:chExt cx="5853240" cy="2359689"/>
          </a:xfrm>
        </p:grpSpPr>
        <p:grpSp>
          <p:nvGrpSpPr>
            <p:cNvPr id="164" name="Google Shape;164;p28"/>
            <p:cNvGrpSpPr/>
            <p:nvPr/>
          </p:nvGrpSpPr>
          <p:grpSpPr>
            <a:xfrm>
              <a:off x="4394813" y="2803137"/>
              <a:ext cx="4591926" cy="2359689"/>
              <a:chOff x="4394813" y="2803137"/>
              <a:chExt cx="4591926" cy="2359689"/>
            </a:xfrm>
          </p:grpSpPr>
          <p:pic>
            <p:nvPicPr>
              <p:cNvPr id="165" name="Google Shape;165;p28"/>
              <p:cNvPicPr preferRelativeResize="0"/>
              <p:nvPr/>
            </p:nvPicPr>
            <p:blipFill rotWithShape="1">
              <a:blip r:embed="rId3">
                <a:alphaModFix/>
              </a:blip>
              <a:srcRect b="25201" l="25204" r="25189" t="28437"/>
              <a:stretch/>
            </p:blipFill>
            <p:spPr>
              <a:xfrm>
                <a:off x="4394813" y="2803137"/>
                <a:ext cx="3857625" cy="1771349"/>
              </a:xfrm>
              <a:prstGeom prst="rect">
                <a:avLst/>
              </a:prstGeom>
              <a:noFill/>
              <a:ln>
                <a:noFill/>
              </a:ln>
            </p:spPr>
          </p:pic>
          <p:pic>
            <p:nvPicPr>
              <p:cNvPr id="166" name="Google Shape;166;p28"/>
              <p:cNvPicPr preferRelativeResize="0"/>
              <p:nvPr/>
            </p:nvPicPr>
            <p:blipFill rotWithShape="1">
              <a:blip r:embed="rId4">
                <a:alphaModFix/>
              </a:blip>
              <a:srcRect b="23482" l="25534" r="25558" t="27411"/>
              <a:stretch/>
            </p:blipFill>
            <p:spPr>
              <a:xfrm>
                <a:off x="4714750" y="3181350"/>
                <a:ext cx="3778902" cy="1876326"/>
              </a:xfrm>
              <a:prstGeom prst="rect">
                <a:avLst/>
              </a:prstGeom>
              <a:noFill/>
              <a:ln>
                <a:noFill/>
              </a:ln>
            </p:spPr>
          </p:pic>
          <p:pic>
            <p:nvPicPr>
              <p:cNvPr id="167" name="Google Shape;167;p28"/>
              <p:cNvPicPr preferRelativeResize="0"/>
              <p:nvPr/>
            </p:nvPicPr>
            <p:blipFill rotWithShape="1">
              <a:blip r:embed="rId5">
                <a:alphaModFix/>
              </a:blip>
              <a:srcRect b="27603" l="25548" r="25518" t="30502"/>
              <a:stretch/>
            </p:blipFill>
            <p:spPr>
              <a:xfrm>
                <a:off x="5181588" y="3562050"/>
                <a:ext cx="3805151" cy="1600776"/>
              </a:xfrm>
              <a:prstGeom prst="rect">
                <a:avLst/>
              </a:prstGeom>
              <a:noFill/>
              <a:ln>
                <a:noFill/>
              </a:ln>
            </p:spPr>
          </p:pic>
        </p:grpSp>
        <p:sp>
          <p:nvSpPr>
            <p:cNvPr id="168" name="Google Shape;168;p28"/>
            <p:cNvSpPr txBox="1"/>
            <p:nvPr/>
          </p:nvSpPr>
          <p:spPr>
            <a:xfrm>
              <a:off x="3133500" y="3337275"/>
              <a:ext cx="3639000" cy="50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t>Review</a:t>
              </a:r>
              <a:endParaRPr b="1" sz="1800"/>
            </a:p>
          </p:txBody>
        </p:sp>
      </p:grpSp>
      <p:grpSp>
        <p:nvGrpSpPr>
          <p:cNvPr id="169" name="Google Shape;169;p28"/>
          <p:cNvGrpSpPr/>
          <p:nvPr/>
        </p:nvGrpSpPr>
        <p:grpSpPr>
          <a:xfrm>
            <a:off x="2813338" y="17136"/>
            <a:ext cx="6476613" cy="767987"/>
            <a:chOff x="2813338" y="17136"/>
            <a:chExt cx="6476613" cy="767987"/>
          </a:xfrm>
        </p:grpSpPr>
        <p:pic>
          <p:nvPicPr>
            <p:cNvPr id="170" name="Google Shape;170;p28"/>
            <p:cNvPicPr preferRelativeResize="0"/>
            <p:nvPr/>
          </p:nvPicPr>
          <p:blipFill>
            <a:blip r:embed="rId6">
              <a:alphaModFix/>
            </a:blip>
            <a:stretch>
              <a:fillRect/>
            </a:stretch>
          </p:blipFill>
          <p:spPr>
            <a:xfrm>
              <a:off x="2813338" y="75177"/>
              <a:ext cx="742200" cy="651885"/>
            </a:xfrm>
            <a:prstGeom prst="rect">
              <a:avLst/>
            </a:prstGeom>
            <a:noFill/>
            <a:ln>
              <a:noFill/>
            </a:ln>
          </p:spPr>
        </p:pic>
        <p:pic>
          <p:nvPicPr>
            <p:cNvPr id="171" name="Google Shape;171;p28"/>
            <p:cNvPicPr preferRelativeResize="0"/>
            <p:nvPr/>
          </p:nvPicPr>
          <p:blipFill>
            <a:blip r:embed="rId7">
              <a:alphaModFix/>
            </a:blip>
            <a:stretch>
              <a:fillRect/>
            </a:stretch>
          </p:blipFill>
          <p:spPr>
            <a:xfrm>
              <a:off x="3555550" y="17136"/>
              <a:ext cx="742200" cy="767987"/>
            </a:xfrm>
            <a:prstGeom prst="rect">
              <a:avLst/>
            </a:prstGeom>
            <a:noFill/>
            <a:ln>
              <a:noFill/>
            </a:ln>
          </p:spPr>
        </p:pic>
        <p:sp>
          <p:nvSpPr>
            <p:cNvPr id="172" name="Google Shape;172;p28"/>
            <p:cNvSpPr txBox="1"/>
            <p:nvPr/>
          </p:nvSpPr>
          <p:spPr>
            <a:xfrm>
              <a:off x="4195350" y="93325"/>
              <a:ext cx="5094600" cy="50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t>Scraped 10k Fitness Podcasts from iTunes</a:t>
              </a:r>
              <a:endParaRPr b="1" sz="1800"/>
            </a:p>
          </p:txBody>
        </p:sp>
      </p:grpSp>
      <p:grpSp>
        <p:nvGrpSpPr>
          <p:cNvPr id="173" name="Google Shape;173;p28"/>
          <p:cNvGrpSpPr/>
          <p:nvPr/>
        </p:nvGrpSpPr>
        <p:grpSpPr>
          <a:xfrm>
            <a:off x="2835325" y="606804"/>
            <a:ext cx="5962553" cy="2345951"/>
            <a:chOff x="2835325" y="606804"/>
            <a:chExt cx="5962553" cy="2345951"/>
          </a:xfrm>
        </p:grpSpPr>
        <p:pic>
          <p:nvPicPr>
            <p:cNvPr id="174" name="Google Shape;174;p28"/>
            <p:cNvPicPr preferRelativeResize="0"/>
            <p:nvPr/>
          </p:nvPicPr>
          <p:blipFill>
            <a:blip r:embed="rId8">
              <a:alphaModFix/>
            </a:blip>
            <a:stretch>
              <a:fillRect/>
            </a:stretch>
          </p:blipFill>
          <p:spPr>
            <a:xfrm>
              <a:off x="4195350" y="606804"/>
              <a:ext cx="4602528" cy="2345951"/>
            </a:xfrm>
            <a:prstGeom prst="rect">
              <a:avLst/>
            </a:prstGeom>
            <a:noFill/>
            <a:ln>
              <a:noFill/>
            </a:ln>
          </p:spPr>
        </p:pic>
        <p:sp>
          <p:nvSpPr>
            <p:cNvPr id="175" name="Google Shape;175;p28"/>
            <p:cNvSpPr/>
            <p:nvPr/>
          </p:nvSpPr>
          <p:spPr>
            <a:xfrm>
              <a:off x="4523825" y="2249325"/>
              <a:ext cx="1237500" cy="330300"/>
            </a:xfrm>
            <a:prstGeom prst="roundRect">
              <a:avLst>
                <a:gd fmla="val 16667" name="adj"/>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28"/>
            <p:cNvSpPr/>
            <p:nvPr/>
          </p:nvSpPr>
          <p:spPr>
            <a:xfrm>
              <a:off x="5781100" y="1831700"/>
              <a:ext cx="2427300" cy="271500"/>
            </a:xfrm>
            <a:prstGeom prst="roundRect">
              <a:avLst>
                <a:gd fmla="val 16667" name="adj"/>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28"/>
            <p:cNvSpPr/>
            <p:nvPr/>
          </p:nvSpPr>
          <p:spPr>
            <a:xfrm>
              <a:off x="5781100" y="2498325"/>
              <a:ext cx="2427300" cy="271500"/>
            </a:xfrm>
            <a:prstGeom prst="roundRect">
              <a:avLst>
                <a:gd fmla="val 16667" name="adj"/>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28"/>
            <p:cNvSpPr txBox="1"/>
            <p:nvPr/>
          </p:nvSpPr>
          <p:spPr>
            <a:xfrm>
              <a:off x="2835325" y="1064800"/>
              <a:ext cx="3639000" cy="50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t>Description</a:t>
              </a:r>
              <a:endParaRPr b="1" sz="1800"/>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9"/>
                                        </p:tgtEl>
                                        <p:attrNameLst>
                                          <p:attrName>style.visibility</p:attrName>
                                        </p:attrNameLst>
                                      </p:cBhvr>
                                      <p:to>
                                        <p:strVal val="visible"/>
                                      </p:to>
                                    </p:set>
                                    <p:animEffect filter="fade" transition="in">
                                      <p:cBhvr>
                                        <p:cTn dur="1000"/>
                                        <p:tgtEl>
                                          <p:spTgt spid="16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3"/>
                                        </p:tgtEl>
                                        <p:attrNameLst>
                                          <p:attrName>style.visibility</p:attrName>
                                        </p:attrNameLst>
                                      </p:cBhvr>
                                      <p:to>
                                        <p:strVal val="visible"/>
                                      </p:to>
                                    </p:set>
                                    <p:animEffect filter="fade" transition="in">
                                      <p:cBhvr>
                                        <p:cTn dur="1000"/>
                                        <p:tgtEl>
                                          <p:spTgt spid="17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3"/>
                                        </p:tgtEl>
                                        <p:attrNameLst>
                                          <p:attrName>style.visibility</p:attrName>
                                        </p:attrNameLst>
                                      </p:cBhvr>
                                      <p:to>
                                        <p:strVal val="visible"/>
                                      </p:to>
                                    </p:set>
                                    <p:animEffect filter="fade" transition="in">
                                      <p:cBhvr>
                                        <p:cTn dur="1000"/>
                                        <p:tgtEl>
                                          <p:spTgt spid="16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3" name="Shape 733"/>
        <p:cNvGrpSpPr/>
        <p:nvPr/>
      </p:nvGrpSpPr>
      <p:grpSpPr>
        <a:xfrm>
          <a:off x="0" y="0"/>
          <a:ext cx="0" cy="0"/>
          <a:chOff x="0" y="0"/>
          <a:chExt cx="0" cy="0"/>
        </a:xfrm>
      </p:grpSpPr>
      <p:sp>
        <p:nvSpPr>
          <p:cNvPr id="734" name="Google Shape;734;p64"/>
          <p:cNvSpPr/>
          <p:nvPr/>
        </p:nvSpPr>
        <p:spPr>
          <a:xfrm>
            <a:off x="256850" y="110425"/>
            <a:ext cx="2459400" cy="886200"/>
          </a:xfrm>
          <a:prstGeom prst="rect">
            <a:avLst/>
          </a:prstGeom>
          <a:solidFill>
            <a:srgbClr val="D9D9D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500">
                <a:solidFill>
                  <a:srgbClr val="FFFFFF"/>
                </a:solidFill>
              </a:rPr>
              <a:t>Data</a:t>
            </a:r>
            <a:endParaRPr sz="2500">
              <a:solidFill>
                <a:srgbClr val="FFFFFF"/>
              </a:solidFill>
            </a:endParaRPr>
          </a:p>
        </p:txBody>
      </p:sp>
      <p:sp>
        <p:nvSpPr>
          <p:cNvPr id="735" name="Google Shape;735;p64"/>
          <p:cNvSpPr/>
          <p:nvPr/>
        </p:nvSpPr>
        <p:spPr>
          <a:xfrm>
            <a:off x="256850" y="2117325"/>
            <a:ext cx="2459400" cy="886200"/>
          </a:xfrm>
          <a:prstGeom prst="rect">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000">
                <a:solidFill>
                  <a:schemeClr val="lt1"/>
                </a:solidFill>
              </a:rPr>
              <a:t>Sentiment Analysis</a:t>
            </a:r>
            <a:endParaRPr sz="2000">
              <a:solidFill>
                <a:srgbClr val="FFFFFF"/>
              </a:solidFill>
            </a:endParaRPr>
          </a:p>
        </p:txBody>
      </p:sp>
      <p:sp>
        <p:nvSpPr>
          <p:cNvPr id="736" name="Google Shape;736;p64"/>
          <p:cNvSpPr/>
          <p:nvPr/>
        </p:nvSpPr>
        <p:spPr>
          <a:xfrm>
            <a:off x="256850" y="1113875"/>
            <a:ext cx="2459400" cy="886200"/>
          </a:xfrm>
          <a:prstGeom prst="rect">
            <a:avLst/>
          </a:prstGeom>
          <a:solidFill>
            <a:srgbClr val="D9D9D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lt1"/>
                </a:solidFill>
              </a:rPr>
              <a:t>Review Categorization</a:t>
            </a:r>
            <a:endParaRPr sz="2000">
              <a:solidFill>
                <a:srgbClr val="FFFFFF"/>
              </a:solidFill>
            </a:endParaRPr>
          </a:p>
        </p:txBody>
      </p:sp>
      <p:sp>
        <p:nvSpPr>
          <p:cNvPr id="737" name="Google Shape;737;p64"/>
          <p:cNvSpPr/>
          <p:nvPr/>
        </p:nvSpPr>
        <p:spPr>
          <a:xfrm>
            <a:off x="256850" y="3120775"/>
            <a:ext cx="2459400" cy="886200"/>
          </a:xfrm>
          <a:prstGeom prst="rect">
            <a:avLst/>
          </a:prstGeom>
          <a:solidFill>
            <a:srgbClr val="D9D9D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rPr>
              <a:t>Description Vectorization</a:t>
            </a:r>
            <a:endParaRPr sz="2000">
              <a:solidFill>
                <a:srgbClr val="FFFFFF"/>
              </a:solidFill>
            </a:endParaRPr>
          </a:p>
        </p:txBody>
      </p:sp>
      <p:sp>
        <p:nvSpPr>
          <p:cNvPr id="738" name="Google Shape;738;p64"/>
          <p:cNvSpPr/>
          <p:nvPr/>
        </p:nvSpPr>
        <p:spPr>
          <a:xfrm>
            <a:off x="256850" y="4124225"/>
            <a:ext cx="2459400" cy="886200"/>
          </a:xfrm>
          <a:prstGeom prst="rect">
            <a:avLst/>
          </a:prstGeom>
          <a:solidFill>
            <a:srgbClr val="D9D9D9"/>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000">
                <a:solidFill>
                  <a:schemeClr val="lt1"/>
                </a:solidFill>
              </a:rPr>
              <a:t>Prediction</a:t>
            </a:r>
            <a:endParaRPr sz="2000">
              <a:solidFill>
                <a:srgbClr val="FFFFFF"/>
              </a:solidFill>
            </a:endParaRPr>
          </a:p>
        </p:txBody>
      </p:sp>
      <p:pic>
        <p:nvPicPr>
          <p:cNvPr id="739" name="Google Shape;739;p64"/>
          <p:cNvPicPr preferRelativeResize="0"/>
          <p:nvPr/>
        </p:nvPicPr>
        <p:blipFill>
          <a:blip r:embed="rId3">
            <a:alphaModFix/>
          </a:blip>
          <a:stretch>
            <a:fillRect/>
          </a:stretch>
        </p:blipFill>
        <p:spPr>
          <a:xfrm>
            <a:off x="6351526" y="131869"/>
            <a:ext cx="2251784" cy="389621"/>
          </a:xfrm>
          <a:prstGeom prst="rect">
            <a:avLst/>
          </a:prstGeom>
          <a:noFill/>
          <a:ln>
            <a:noFill/>
          </a:ln>
        </p:spPr>
      </p:pic>
      <p:sp>
        <p:nvSpPr>
          <p:cNvPr id="740" name="Google Shape;740;p64"/>
          <p:cNvSpPr txBox="1"/>
          <p:nvPr/>
        </p:nvSpPr>
        <p:spPr>
          <a:xfrm>
            <a:off x="5412801" y="786300"/>
            <a:ext cx="3976800" cy="389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b="1" sz="1800"/>
          </a:p>
        </p:txBody>
      </p:sp>
      <p:sp>
        <p:nvSpPr>
          <p:cNvPr id="741" name="Google Shape;741;p64"/>
          <p:cNvSpPr txBox="1"/>
          <p:nvPr/>
        </p:nvSpPr>
        <p:spPr>
          <a:xfrm>
            <a:off x="3854163" y="489188"/>
            <a:ext cx="6941700" cy="389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t>[ </a:t>
            </a:r>
            <a:r>
              <a:rPr b="1" lang="en" sz="1200">
                <a:solidFill>
                  <a:srgbClr val="38761D"/>
                </a:solidFill>
              </a:rPr>
              <a:t>Information</a:t>
            </a:r>
            <a:r>
              <a:rPr b="1" lang="en" sz="1200"/>
              <a:t>, </a:t>
            </a:r>
            <a:r>
              <a:rPr b="1" lang="en" sz="1200">
                <a:solidFill>
                  <a:srgbClr val="BF9000"/>
                </a:solidFill>
              </a:rPr>
              <a:t>Emotion</a:t>
            </a:r>
            <a:r>
              <a:rPr b="1" lang="en" sz="1200"/>
              <a:t>, </a:t>
            </a:r>
            <a:r>
              <a:rPr b="1" lang="en" sz="1200">
                <a:solidFill>
                  <a:srgbClr val="B45F06"/>
                </a:solidFill>
              </a:rPr>
              <a:t>Advertisement</a:t>
            </a:r>
            <a:r>
              <a:rPr b="1" lang="en" sz="1200"/>
              <a:t>, </a:t>
            </a:r>
            <a:r>
              <a:rPr b="1" lang="en" sz="1200">
                <a:solidFill>
                  <a:srgbClr val="1155CC"/>
                </a:solidFill>
              </a:rPr>
              <a:t>Audio</a:t>
            </a:r>
            <a:r>
              <a:rPr b="1" lang="en" sz="1200"/>
              <a:t> </a:t>
            </a:r>
            <a:r>
              <a:rPr b="1" lang="en" sz="1800"/>
              <a:t>]</a:t>
            </a:r>
            <a:endParaRPr b="1" sz="1800"/>
          </a:p>
        </p:txBody>
      </p:sp>
      <p:sp>
        <p:nvSpPr>
          <p:cNvPr id="742" name="Google Shape;742;p64"/>
          <p:cNvSpPr txBox="1"/>
          <p:nvPr/>
        </p:nvSpPr>
        <p:spPr>
          <a:xfrm>
            <a:off x="5412801" y="1319700"/>
            <a:ext cx="3976800" cy="389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t>[ </a:t>
            </a:r>
            <a:r>
              <a:rPr b="1" lang="en" sz="1800">
                <a:solidFill>
                  <a:srgbClr val="38761D"/>
                </a:solidFill>
              </a:rPr>
              <a:t>1.67</a:t>
            </a:r>
            <a:r>
              <a:rPr b="1" lang="en" sz="1800"/>
              <a:t>,	   0,		 0,		0 ]</a:t>
            </a:r>
            <a:endParaRPr b="1" sz="1800"/>
          </a:p>
        </p:txBody>
      </p:sp>
      <p:sp>
        <p:nvSpPr>
          <p:cNvPr id="743" name="Google Shape;743;p64"/>
          <p:cNvSpPr txBox="1"/>
          <p:nvPr/>
        </p:nvSpPr>
        <p:spPr>
          <a:xfrm>
            <a:off x="5412801" y="2234100"/>
            <a:ext cx="3976800" cy="389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t>[ </a:t>
            </a:r>
            <a:r>
              <a:rPr b="1" lang="en" sz="1800">
                <a:solidFill>
                  <a:srgbClr val="38761D"/>
                </a:solidFill>
              </a:rPr>
              <a:t>1.67</a:t>
            </a:r>
            <a:r>
              <a:rPr b="1" lang="en" sz="1800"/>
              <a:t>,	 </a:t>
            </a:r>
            <a:r>
              <a:rPr b="1" lang="en" sz="1800">
                <a:solidFill>
                  <a:srgbClr val="BF9000"/>
                </a:solidFill>
              </a:rPr>
              <a:t>1.58</a:t>
            </a:r>
            <a:r>
              <a:rPr b="1" lang="en" sz="1800"/>
              <a:t>,	 0,		0 ]</a:t>
            </a:r>
            <a:endParaRPr b="1" sz="1800"/>
          </a:p>
        </p:txBody>
      </p:sp>
      <p:sp>
        <p:nvSpPr>
          <p:cNvPr id="744" name="Google Shape;744;p64"/>
          <p:cNvSpPr txBox="1"/>
          <p:nvPr/>
        </p:nvSpPr>
        <p:spPr>
          <a:xfrm>
            <a:off x="5412801" y="3148500"/>
            <a:ext cx="3976800" cy="389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t>[ </a:t>
            </a:r>
            <a:r>
              <a:rPr b="1" lang="en" sz="1800">
                <a:solidFill>
                  <a:srgbClr val="38761D"/>
                </a:solidFill>
              </a:rPr>
              <a:t>1.67</a:t>
            </a:r>
            <a:r>
              <a:rPr b="1" lang="en" sz="1800">
                <a:solidFill>
                  <a:schemeClr val="dk1"/>
                </a:solidFill>
              </a:rPr>
              <a:t>,	 </a:t>
            </a:r>
            <a:r>
              <a:rPr b="1" lang="en" sz="1800">
                <a:solidFill>
                  <a:srgbClr val="BF9000"/>
                </a:solidFill>
              </a:rPr>
              <a:t>1.58</a:t>
            </a:r>
            <a:r>
              <a:rPr b="1" lang="en" sz="1800">
                <a:solidFill>
                  <a:schemeClr val="dk1"/>
                </a:solidFill>
              </a:rPr>
              <a:t>,</a:t>
            </a:r>
            <a:r>
              <a:rPr b="1" lang="en" sz="1800"/>
              <a:t>    </a:t>
            </a:r>
            <a:r>
              <a:rPr b="1" lang="en" sz="1800">
                <a:solidFill>
                  <a:srgbClr val="B45F06"/>
                </a:solidFill>
              </a:rPr>
              <a:t>-0.70</a:t>
            </a:r>
            <a:r>
              <a:rPr b="1" lang="en" sz="1800"/>
              <a:t>,	0 ]</a:t>
            </a:r>
            <a:endParaRPr b="1" sz="1800"/>
          </a:p>
        </p:txBody>
      </p:sp>
      <p:sp>
        <p:nvSpPr>
          <p:cNvPr id="745" name="Google Shape;745;p64"/>
          <p:cNvSpPr txBox="1"/>
          <p:nvPr/>
        </p:nvSpPr>
        <p:spPr>
          <a:xfrm>
            <a:off x="5489001" y="4215300"/>
            <a:ext cx="3976800" cy="389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t>[ </a:t>
            </a:r>
            <a:r>
              <a:rPr b="1" lang="en" sz="1800">
                <a:solidFill>
                  <a:srgbClr val="38761D"/>
                </a:solidFill>
              </a:rPr>
              <a:t>1.67</a:t>
            </a:r>
            <a:r>
              <a:rPr b="1" lang="en" sz="1800">
                <a:solidFill>
                  <a:schemeClr val="dk1"/>
                </a:solidFill>
              </a:rPr>
              <a:t>,     </a:t>
            </a:r>
            <a:r>
              <a:rPr b="1" lang="en" sz="1800">
                <a:solidFill>
                  <a:srgbClr val="BF9000"/>
                </a:solidFill>
              </a:rPr>
              <a:t>1.58</a:t>
            </a:r>
            <a:r>
              <a:rPr b="1" lang="en" sz="1800">
                <a:solidFill>
                  <a:schemeClr val="dk1"/>
                </a:solidFill>
              </a:rPr>
              <a:t>,    </a:t>
            </a:r>
            <a:r>
              <a:rPr b="1" lang="en" sz="1800">
                <a:solidFill>
                  <a:srgbClr val="B45F06"/>
                </a:solidFill>
              </a:rPr>
              <a:t>-0.70</a:t>
            </a:r>
            <a:r>
              <a:rPr b="1" lang="en" sz="1800">
                <a:solidFill>
                  <a:schemeClr val="dk1"/>
                </a:solidFill>
              </a:rPr>
              <a:t>,    </a:t>
            </a:r>
            <a:r>
              <a:rPr b="1" lang="en" sz="1800">
                <a:solidFill>
                  <a:srgbClr val="1155CC"/>
                </a:solidFill>
              </a:rPr>
              <a:t>0.90</a:t>
            </a:r>
            <a:r>
              <a:rPr b="1" lang="en" sz="1800">
                <a:solidFill>
                  <a:schemeClr val="dk1"/>
                </a:solidFill>
              </a:rPr>
              <a:t> </a:t>
            </a:r>
            <a:r>
              <a:rPr b="1" lang="en" sz="1800"/>
              <a:t>]</a:t>
            </a:r>
            <a:endParaRPr b="1" sz="1800"/>
          </a:p>
        </p:txBody>
      </p:sp>
      <p:sp>
        <p:nvSpPr>
          <p:cNvPr id="746" name="Google Shape;746;p64"/>
          <p:cNvSpPr txBox="1"/>
          <p:nvPr/>
        </p:nvSpPr>
        <p:spPr>
          <a:xfrm>
            <a:off x="2884425" y="1100775"/>
            <a:ext cx="2805300" cy="100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t>"</a:t>
            </a:r>
            <a:r>
              <a:rPr b="1" lang="en" sz="1600">
                <a:solidFill>
                  <a:srgbClr val="38761D"/>
                </a:solidFill>
              </a:rPr>
              <a:t>Very informative</a:t>
            </a:r>
            <a:r>
              <a:rPr lang="en" sz="1600">
                <a:solidFill>
                  <a:srgbClr val="38761D"/>
                </a:solidFill>
              </a:rPr>
              <a:t> and gained some </a:t>
            </a:r>
            <a:r>
              <a:rPr b="1" lang="en" sz="1600">
                <a:solidFill>
                  <a:srgbClr val="38761D"/>
                </a:solidFill>
              </a:rPr>
              <a:t>new insights</a:t>
            </a:r>
            <a:r>
              <a:rPr lang="en" sz="1600">
                <a:solidFill>
                  <a:srgbClr val="38761D"/>
                </a:solidFill>
              </a:rPr>
              <a:t> that will help me take my workout to the next level.</a:t>
            </a:r>
            <a:r>
              <a:rPr lang="en" sz="1600"/>
              <a:t>"</a:t>
            </a:r>
            <a:endParaRPr sz="1600"/>
          </a:p>
        </p:txBody>
      </p:sp>
      <p:sp>
        <p:nvSpPr>
          <p:cNvPr id="747" name="Google Shape;747;p64"/>
          <p:cNvSpPr txBox="1"/>
          <p:nvPr/>
        </p:nvSpPr>
        <p:spPr>
          <a:xfrm>
            <a:off x="2884425" y="2295438"/>
            <a:ext cx="2805300" cy="70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t>"</a:t>
            </a:r>
            <a:r>
              <a:rPr lang="en" sz="1600">
                <a:solidFill>
                  <a:srgbClr val="BF9000"/>
                </a:solidFill>
              </a:rPr>
              <a:t>Makes me so </a:t>
            </a:r>
            <a:r>
              <a:rPr b="1" lang="en" sz="1600">
                <a:solidFill>
                  <a:srgbClr val="BF9000"/>
                </a:solidFill>
              </a:rPr>
              <a:t>motivated</a:t>
            </a:r>
            <a:r>
              <a:rPr lang="en" sz="1600">
                <a:solidFill>
                  <a:srgbClr val="BF9000"/>
                </a:solidFill>
              </a:rPr>
              <a:t>!</a:t>
            </a:r>
            <a:r>
              <a:rPr lang="en" sz="1600"/>
              <a:t>"</a:t>
            </a:r>
            <a:endParaRPr sz="1600"/>
          </a:p>
        </p:txBody>
      </p:sp>
      <p:sp>
        <p:nvSpPr>
          <p:cNvPr id="748" name="Google Shape;748;p64"/>
          <p:cNvSpPr txBox="1"/>
          <p:nvPr/>
        </p:nvSpPr>
        <p:spPr>
          <a:xfrm>
            <a:off x="2884425" y="2886825"/>
            <a:ext cx="2805300" cy="84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t>"</a:t>
            </a:r>
            <a:r>
              <a:rPr lang="en" sz="1600">
                <a:solidFill>
                  <a:srgbClr val="B45F06"/>
                </a:solidFill>
              </a:rPr>
              <a:t>But the </a:t>
            </a:r>
            <a:r>
              <a:rPr b="1" lang="en" sz="1600">
                <a:solidFill>
                  <a:srgbClr val="B45F06"/>
                </a:solidFill>
              </a:rPr>
              <a:t>advertisements</a:t>
            </a:r>
            <a:r>
              <a:rPr lang="en" sz="1600">
                <a:solidFill>
                  <a:srgbClr val="B45F06"/>
                </a:solidFill>
              </a:rPr>
              <a:t> are </a:t>
            </a:r>
            <a:r>
              <a:rPr b="1" lang="en" sz="1600">
                <a:solidFill>
                  <a:srgbClr val="B45F06"/>
                </a:solidFill>
              </a:rPr>
              <a:t>annoying</a:t>
            </a:r>
            <a:r>
              <a:rPr lang="en" sz="1600">
                <a:solidFill>
                  <a:srgbClr val="B45F06"/>
                </a:solidFill>
              </a:rPr>
              <a:t>, they </a:t>
            </a:r>
            <a:r>
              <a:rPr b="1" lang="en" sz="1600">
                <a:solidFill>
                  <a:srgbClr val="B45F06"/>
                </a:solidFill>
              </a:rPr>
              <a:t>interrupt</a:t>
            </a:r>
            <a:r>
              <a:rPr lang="en" sz="1600">
                <a:solidFill>
                  <a:srgbClr val="B45F06"/>
                </a:solidFill>
              </a:rPr>
              <a:t> already brief podcasts.</a:t>
            </a:r>
            <a:r>
              <a:rPr lang="en" sz="1600"/>
              <a:t>"</a:t>
            </a:r>
            <a:endParaRPr sz="1600"/>
          </a:p>
        </p:txBody>
      </p:sp>
      <p:sp>
        <p:nvSpPr>
          <p:cNvPr id="749" name="Google Shape;749;p64"/>
          <p:cNvSpPr txBox="1"/>
          <p:nvPr/>
        </p:nvSpPr>
        <p:spPr>
          <a:xfrm>
            <a:off x="2884425" y="4008425"/>
            <a:ext cx="2947800" cy="81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t>"</a:t>
            </a:r>
            <a:r>
              <a:rPr lang="en" sz="1600">
                <a:solidFill>
                  <a:srgbClr val="1155CC"/>
                </a:solidFill>
              </a:rPr>
              <a:t>It has a </a:t>
            </a:r>
            <a:r>
              <a:rPr b="1" lang="en" sz="1600">
                <a:solidFill>
                  <a:srgbClr val="1155CC"/>
                </a:solidFill>
              </a:rPr>
              <a:t>fantastic</a:t>
            </a:r>
            <a:r>
              <a:rPr lang="en" sz="1600">
                <a:solidFill>
                  <a:srgbClr val="1155CC"/>
                </a:solidFill>
              </a:rPr>
              <a:t> and </a:t>
            </a:r>
            <a:r>
              <a:rPr b="1" lang="en" sz="1600">
                <a:solidFill>
                  <a:srgbClr val="1155CC"/>
                </a:solidFill>
              </a:rPr>
              <a:t>enormous</a:t>
            </a:r>
            <a:r>
              <a:rPr lang="en" sz="1600">
                <a:solidFill>
                  <a:srgbClr val="1155CC"/>
                </a:solidFill>
              </a:rPr>
              <a:t> variety of </a:t>
            </a:r>
            <a:r>
              <a:rPr b="1" lang="en" sz="1600">
                <a:solidFill>
                  <a:srgbClr val="1155CC"/>
                </a:solidFill>
              </a:rPr>
              <a:t>sounds</a:t>
            </a:r>
            <a:r>
              <a:rPr lang="en" sz="1600">
                <a:solidFill>
                  <a:srgbClr val="1155CC"/>
                </a:solidFill>
              </a:rPr>
              <a:t> and </a:t>
            </a:r>
            <a:r>
              <a:rPr b="1" lang="en" sz="1600">
                <a:solidFill>
                  <a:srgbClr val="1155CC"/>
                </a:solidFill>
              </a:rPr>
              <a:t>speeds</a:t>
            </a:r>
            <a:r>
              <a:rPr lang="en" sz="1600">
                <a:solidFill>
                  <a:srgbClr val="1155CC"/>
                </a:solidFill>
              </a:rPr>
              <a:t>.</a:t>
            </a:r>
            <a:r>
              <a:rPr lang="en" sz="1600"/>
              <a:t>"</a:t>
            </a:r>
            <a:endParaRPr sz="16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46"/>
                                        </p:tgtEl>
                                        <p:attrNameLst>
                                          <p:attrName>style.visibility</p:attrName>
                                        </p:attrNameLst>
                                      </p:cBhvr>
                                      <p:to>
                                        <p:strVal val="visible"/>
                                      </p:to>
                                    </p:set>
                                    <p:animEffect filter="fade" transition="in">
                                      <p:cBhvr>
                                        <p:cTn dur="1000"/>
                                        <p:tgtEl>
                                          <p:spTgt spid="746"/>
                                        </p:tgtEl>
                                      </p:cBhvr>
                                    </p:animEffect>
                                  </p:childTnLst>
                                </p:cTn>
                              </p:par>
                              <p:par>
                                <p:cTn fill="hold" nodeType="withEffect" presetClass="entr" presetID="10" presetSubtype="0">
                                  <p:stCondLst>
                                    <p:cond delay="0"/>
                                  </p:stCondLst>
                                  <p:childTnLst>
                                    <p:set>
                                      <p:cBhvr>
                                        <p:cTn dur="1" fill="hold">
                                          <p:stCondLst>
                                            <p:cond delay="0"/>
                                          </p:stCondLst>
                                        </p:cTn>
                                        <p:tgtEl>
                                          <p:spTgt spid="742"/>
                                        </p:tgtEl>
                                        <p:attrNameLst>
                                          <p:attrName>style.visibility</p:attrName>
                                        </p:attrNameLst>
                                      </p:cBhvr>
                                      <p:to>
                                        <p:strVal val="visible"/>
                                      </p:to>
                                    </p:set>
                                    <p:animEffect filter="fade" transition="in">
                                      <p:cBhvr>
                                        <p:cTn dur="1000"/>
                                        <p:tgtEl>
                                          <p:spTgt spid="74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47"/>
                                        </p:tgtEl>
                                        <p:attrNameLst>
                                          <p:attrName>style.visibility</p:attrName>
                                        </p:attrNameLst>
                                      </p:cBhvr>
                                      <p:to>
                                        <p:strVal val="visible"/>
                                      </p:to>
                                    </p:set>
                                    <p:animEffect filter="fade" transition="in">
                                      <p:cBhvr>
                                        <p:cTn dur="1000"/>
                                        <p:tgtEl>
                                          <p:spTgt spid="747"/>
                                        </p:tgtEl>
                                      </p:cBhvr>
                                    </p:animEffect>
                                  </p:childTnLst>
                                </p:cTn>
                              </p:par>
                              <p:par>
                                <p:cTn fill="hold" nodeType="withEffect" presetClass="entr" presetID="10" presetSubtype="0">
                                  <p:stCondLst>
                                    <p:cond delay="0"/>
                                  </p:stCondLst>
                                  <p:childTnLst>
                                    <p:set>
                                      <p:cBhvr>
                                        <p:cTn dur="1" fill="hold">
                                          <p:stCondLst>
                                            <p:cond delay="0"/>
                                          </p:stCondLst>
                                        </p:cTn>
                                        <p:tgtEl>
                                          <p:spTgt spid="743"/>
                                        </p:tgtEl>
                                        <p:attrNameLst>
                                          <p:attrName>style.visibility</p:attrName>
                                        </p:attrNameLst>
                                      </p:cBhvr>
                                      <p:to>
                                        <p:strVal val="visible"/>
                                      </p:to>
                                    </p:set>
                                    <p:animEffect filter="fade" transition="in">
                                      <p:cBhvr>
                                        <p:cTn dur="1000"/>
                                        <p:tgtEl>
                                          <p:spTgt spid="74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48"/>
                                        </p:tgtEl>
                                        <p:attrNameLst>
                                          <p:attrName>style.visibility</p:attrName>
                                        </p:attrNameLst>
                                      </p:cBhvr>
                                      <p:to>
                                        <p:strVal val="visible"/>
                                      </p:to>
                                    </p:set>
                                    <p:animEffect filter="fade" transition="in">
                                      <p:cBhvr>
                                        <p:cTn dur="1000"/>
                                        <p:tgtEl>
                                          <p:spTgt spid="748"/>
                                        </p:tgtEl>
                                      </p:cBhvr>
                                    </p:animEffect>
                                  </p:childTnLst>
                                </p:cTn>
                              </p:par>
                              <p:par>
                                <p:cTn fill="hold" nodeType="withEffect" presetClass="entr" presetID="10" presetSubtype="0">
                                  <p:stCondLst>
                                    <p:cond delay="0"/>
                                  </p:stCondLst>
                                  <p:childTnLst>
                                    <p:set>
                                      <p:cBhvr>
                                        <p:cTn dur="1" fill="hold">
                                          <p:stCondLst>
                                            <p:cond delay="0"/>
                                          </p:stCondLst>
                                        </p:cTn>
                                        <p:tgtEl>
                                          <p:spTgt spid="744"/>
                                        </p:tgtEl>
                                        <p:attrNameLst>
                                          <p:attrName>style.visibility</p:attrName>
                                        </p:attrNameLst>
                                      </p:cBhvr>
                                      <p:to>
                                        <p:strVal val="visible"/>
                                      </p:to>
                                    </p:set>
                                    <p:animEffect filter="fade" transition="in">
                                      <p:cBhvr>
                                        <p:cTn dur="1000"/>
                                        <p:tgtEl>
                                          <p:spTgt spid="74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49"/>
                                        </p:tgtEl>
                                        <p:attrNameLst>
                                          <p:attrName>style.visibility</p:attrName>
                                        </p:attrNameLst>
                                      </p:cBhvr>
                                      <p:to>
                                        <p:strVal val="visible"/>
                                      </p:to>
                                    </p:set>
                                    <p:animEffect filter="fade" transition="in">
                                      <p:cBhvr>
                                        <p:cTn dur="1000"/>
                                        <p:tgtEl>
                                          <p:spTgt spid="749"/>
                                        </p:tgtEl>
                                      </p:cBhvr>
                                    </p:animEffect>
                                  </p:childTnLst>
                                </p:cTn>
                              </p:par>
                              <p:par>
                                <p:cTn fill="hold" nodeType="withEffect" presetClass="entr" presetID="10" presetSubtype="0">
                                  <p:stCondLst>
                                    <p:cond delay="0"/>
                                  </p:stCondLst>
                                  <p:childTnLst>
                                    <p:set>
                                      <p:cBhvr>
                                        <p:cTn dur="1" fill="hold">
                                          <p:stCondLst>
                                            <p:cond delay="0"/>
                                          </p:stCondLst>
                                        </p:cTn>
                                        <p:tgtEl>
                                          <p:spTgt spid="745"/>
                                        </p:tgtEl>
                                        <p:attrNameLst>
                                          <p:attrName>style.visibility</p:attrName>
                                        </p:attrNameLst>
                                      </p:cBhvr>
                                      <p:to>
                                        <p:strVal val="visible"/>
                                      </p:to>
                                    </p:set>
                                    <p:animEffect filter="fade" transition="in">
                                      <p:cBhvr>
                                        <p:cTn dur="1000"/>
                                        <p:tgtEl>
                                          <p:spTgt spid="74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3" name="Shape 753"/>
        <p:cNvGrpSpPr/>
        <p:nvPr/>
      </p:nvGrpSpPr>
      <p:grpSpPr>
        <a:xfrm>
          <a:off x="0" y="0"/>
          <a:ext cx="0" cy="0"/>
          <a:chOff x="0" y="0"/>
          <a:chExt cx="0" cy="0"/>
        </a:xfrm>
      </p:grpSpPr>
      <p:sp>
        <p:nvSpPr>
          <p:cNvPr id="754" name="Google Shape;754;p65"/>
          <p:cNvSpPr/>
          <p:nvPr/>
        </p:nvSpPr>
        <p:spPr>
          <a:xfrm>
            <a:off x="256850" y="110425"/>
            <a:ext cx="2459400" cy="886200"/>
          </a:xfrm>
          <a:prstGeom prst="rect">
            <a:avLst/>
          </a:prstGeom>
          <a:solidFill>
            <a:srgbClr val="D9D9D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500">
                <a:solidFill>
                  <a:srgbClr val="FFFFFF"/>
                </a:solidFill>
              </a:rPr>
              <a:t>Data</a:t>
            </a:r>
            <a:endParaRPr sz="2500">
              <a:solidFill>
                <a:srgbClr val="FFFFFF"/>
              </a:solidFill>
            </a:endParaRPr>
          </a:p>
        </p:txBody>
      </p:sp>
      <p:sp>
        <p:nvSpPr>
          <p:cNvPr id="755" name="Google Shape;755;p65"/>
          <p:cNvSpPr/>
          <p:nvPr/>
        </p:nvSpPr>
        <p:spPr>
          <a:xfrm>
            <a:off x="256850" y="2117325"/>
            <a:ext cx="2459400" cy="886200"/>
          </a:xfrm>
          <a:prstGeom prst="rect">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000">
                <a:solidFill>
                  <a:schemeClr val="lt1"/>
                </a:solidFill>
              </a:rPr>
              <a:t>Sentiment Analysis</a:t>
            </a:r>
            <a:endParaRPr sz="2000">
              <a:solidFill>
                <a:srgbClr val="FFFFFF"/>
              </a:solidFill>
            </a:endParaRPr>
          </a:p>
        </p:txBody>
      </p:sp>
      <p:sp>
        <p:nvSpPr>
          <p:cNvPr id="756" name="Google Shape;756;p65"/>
          <p:cNvSpPr/>
          <p:nvPr/>
        </p:nvSpPr>
        <p:spPr>
          <a:xfrm>
            <a:off x="256850" y="1113875"/>
            <a:ext cx="2459400" cy="886200"/>
          </a:xfrm>
          <a:prstGeom prst="rect">
            <a:avLst/>
          </a:prstGeom>
          <a:solidFill>
            <a:srgbClr val="D9D9D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lt1"/>
                </a:solidFill>
              </a:rPr>
              <a:t>Review Categorization</a:t>
            </a:r>
            <a:endParaRPr sz="2000">
              <a:solidFill>
                <a:srgbClr val="FFFFFF"/>
              </a:solidFill>
            </a:endParaRPr>
          </a:p>
        </p:txBody>
      </p:sp>
      <p:sp>
        <p:nvSpPr>
          <p:cNvPr id="757" name="Google Shape;757;p65"/>
          <p:cNvSpPr/>
          <p:nvPr/>
        </p:nvSpPr>
        <p:spPr>
          <a:xfrm>
            <a:off x="256850" y="3120775"/>
            <a:ext cx="2459400" cy="886200"/>
          </a:xfrm>
          <a:prstGeom prst="rect">
            <a:avLst/>
          </a:prstGeom>
          <a:solidFill>
            <a:srgbClr val="D9D9D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rPr>
              <a:t>Description Vectorization</a:t>
            </a:r>
            <a:endParaRPr sz="2000">
              <a:solidFill>
                <a:srgbClr val="FFFFFF"/>
              </a:solidFill>
            </a:endParaRPr>
          </a:p>
        </p:txBody>
      </p:sp>
      <p:sp>
        <p:nvSpPr>
          <p:cNvPr id="758" name="Google Shape;758;p65"/>
          <p:cNvSpPr/>
          <p:nvPr/>
        </p:nvSpPr>
        <p:spPr>
          <a:xfrm>
            <a:off x="256850" y="4124225"/>
            <a:ext cx="2459400" cy="886200"/>
          </a:xfrm>
          <a:prstGeom prst="rect">
            <a:avLst/>
          </a:prstGeom>
          <a:solidFill>
            <a:srgbClr val="D9D9D9"/>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000">
                <a:solidFill>
                  <a:schemeClr val="lt1"/>
                </a:solidFill>
              </a:rPr>
              <a:t>Prediction</a:t>
            </a:r>
            <a:endParaRPr sz="2000">
              <a:solidFill>
                <a:srgbClr val="FFFFFF"/>
              </a:solidFill>
            </a:endParaRPr>
          </a:p>
        </p:txBody>
      </p:sp>
      <p:pic>
        <p:nvPicPr>
          <p:cNvPr id="759" name="Google Shape;759;p65"/>
          <p:cNvPicPr preferRelativeResize="0"/>
          <p:nvPr/>
        </p:nvPicPr>
        <p:blipFill>
          <a:blip r:embed="rId3">
            <a:alphaModFix/>
          </a:blip>
          <a:stretch>
            <a:fillRect/>
          </a:stretch>
        </p:blipFill>
        <p:spPr>
          <a:xfrm>
            <a:off x="6351526" y="131869"/>
            <a:ext cx="2251784" cy="389621"/>
          </a:xfrm>
          <a:prstGeom prst="rect">
            <a:avLst/>
          </a:prstGeom>
          <a:noFill/>
          <a:ln>
            <a:noFill/>
          </a:ln>
        </p:spPr>
      </p:pic>
      <p:sp>
        <p:nvSpPr>
          <p:cNvPr id="760" name="Google Shape;760;p65"/>
          <p:cNvSpPr txBox="1"/>
          <p:nvPr/>
        </p:nvSpPr>
        <p:spPr>
          <a:xfrm>
            <a:off x="5412801" y="786300"/>
            <a:ext cx="3976800" cy="389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b="1" sz="1800"/>
          </a:p>
        </p:txBody>
      </p:sp>
      <p:sp>
        <p:nvSpPr>
          <p:cNvPr id="761" name="Google Shape;761;p65"/>
          <p:cNvSpPr txBox="1"/>
          <p:nvPr/>
        </p:nvSpPr>
        <p:spPr>
          <a:xfrm>
            <a:off x="3854163" y="489188"/>
            <a:ext cx="6941700" cy="389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t>[ </a:t>
            </a:r>
            <a:r>
              <a:rPr b="1" lang="en" sz="1200">
                <a:solidFill>
                  <a:srgbClr val="38761D"/>
                </a:solidFill>
              </a:rPr>
              <a:t>Information</a:t>
            </a:r>
            <a:r>
              <a:rPr b="1" lang="en" sz="1200"/>
              <a:t>, </a:t>
            </a:r>
            <a:r>
              <a:rPr b="1" lang="en" sz="1200">
                <a:solidFill>
                  <a:srgbClr val="BF9000"/>
                </a:solidFill>
              </a:rPr>
              <a:t>Emotion</a:t>
            </a:r>
            <a:r>
              <a:rPr b="1" lang="en" sz="1200"/>
              <a:t>, </a:t>
            </a:r>
            <a:r>
              <a:rPr b="1" lang="en" sz="1200">
                <a:solidFill>
                  <a:srgbClr val="B45F06"/>
                </a:solidFill>
              </a:rPr>
              <a:t>Advertisement</a:t>
            </a:r>
            <a:r>
              <a:rPr b="1" lang="en" sz="1200"/>
              <a:t>, </a:t>
            </a:r>
            <a:r>
              <a:rPr b="1" lang="en" sz="1200">
                <a:solidFill>
                  <a:srgbClr val="1155CC"/>
                </a:solidFill>
              </a:rPr>
              <a:t>Audio</a:t>
            </a:r>
            <a:r>
              <a:rPr b="1" lang="en" sz="1200"/>
              <a:t> </a:t>
            </a:r>
            <a:r>
              <a:rPr b="1" lang="en" sz="1800"/>
              <a:t>]</a:t>
            </a:r>
            <a:endParaRPr b="1" sz="1800"/>
          </a:p>
        </p:txBody>
      </p:sp>
      <p:sp>
        <p:nvSpPr>
          <p:cNvPr id="762" name="Google Shape;762;p65"/>
          <p:cNvSpPr txBox="1"/>
          <p:nvPr/>
        </p:nvSpPr>
        <p:spPr>
          <a:xfrm>
            <a:off x="5412801" y="1319700"/>
            <a:ext cx="3976800" cy="389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t>[ </a:t>
            </a:r>
            <a:r>
              <a:rPr b="1" lang="en" sz="1800">
                <a:solidFill>
                  <a:srgbClr val="38761D"/>
                </a:solidFill>
              </a:rPr>
              <a:t>1.67</a:t>
            </a:r>
            <a:r>
              <a:rPr b="1" lang="en" sz="1800"/>
              <a:t>,   </a:t>
            </a:r>
            <a:r>
              <a:rPr b="1" lang="en" sz="1200">
                <a:solidFill>
                  <a:srgbClr val="BF9000"/>
                </a:solidFill>
              </a:rPr>
              <a:t>Emotion</a:t>
            </a:r>
            <a:r>
              <a:rPr b="1" lang="en" sz="1800"/>
              <a:t>,  </a:t>
            </a:r>
            <a:r>
              <a:rPr b="1" lang="en" sz="1200">
                <a:solidFill>
                  <a:srgbClr val="B45F06"/>
                </a:solidFill>
              </a:rPr>
              <a:t>Advertisement</a:t>
            </a:r>
            <a:r>
              <a:rPr b="1" lang="en" sz="1800"/>
              <a:t>,  </a:t>
            </a:r>
            <a:r>
              <a:rPr b="1" lang="en" sz="1200">
                <a:solidFill>
                  <a:srgbClr val="1155CC"/>
                </a:solidFill>
              </a:rPr>
              <a:t>Audio</a:t>
            </a:r>
            <a:r>
              <a:rPr b="1" lang="en" sz="1200">
                <a:solidFill>
                  <a:schemeClr val="dk1"/>
                </a:solidFill>
              </a:rPr>
              <a:t> </a:t>
            </a:r>
            <a:r>
              <a:rPr b="1" lang="en" sz="1800"/>
              <a:t>]</a:t>
            </a:r>
            <a:endParaRPr b="1" sz="1800"/>
          </a:p>
        </p:txBody>
      </p:sp>
      <p:sp>
        <p:nvSpPr>
          <p:cNvPr id="763" name="Google Shape;763;p65"/>
          <p:cNvSpPr txBox="1"/>
          <p:nvPr/>
        </p:nvSpPr>
        <p:spPr>
          <a:xfrm>
            <a:off x="5412801" y="2234100"/>
            <a:ext cx="3976800" cy="389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t>[ </a:t>
            </a:r>
            <a:r>
              <a:rPr b="1" lang="en" sz="1800">
                <a:solidFill>
                  <a:srgbClr val="38761D"/>
                </a:solidFill>
              </a:rPr>
              <a:t>1.67</a:t>
            </a:r>
            <a:r>
              <a:rPr b="1" lang="en" sz="1800"/>
              <a:t>,   </a:t>
            </a:r>
            <a:r>
              <a:rPr b="1" lang="en" sz="1800">
                <a:solidFill>
                  <a:srgbClr val="BF9000"/>
                </a:solidFill>
              </a:rPr>
              <a:t>1.58</a:t>
            </a:r>
            <a:r>
              <a:rPr b="1" lang="en" sz="1800"/>
              <a:t>,   </a:t>
            </a:r>
            <a:r>
              <a:rPr b="1" lang="en" sz="1200">
                <a:solidFill>
                  <a:srgbClr val="B45F06"/>
                </a:solidFill>
              </a:rPr>
              <a:t>Advertisement</a:t>
            </a:r>
            <a:r>
              <a:rPr b="1" lang="en" sz="1800">
                <a:solidFill>
                  <a:schemeClr val="dk1"/>
                </a:solidFill>
              </a:rPr>
              <a:t>,   </a:t>
            </a:r>
            <a:r>
              <a:rPr b="1" lang="en" sz="1200">
                <a:solidFill>
                  <a:srgbClr val="1155CC"/>
                </a:solidFill>
              </a:rPr>
              <a:t>Audio</a:t>
            </a:r>
            <a:r>
              <a:rPr b="1" lang="en" sz="1800"/>
              <a:t>]</a:t>
            </a:r>
            <a:endParaRPr b="1" sz="1800"/>
          </a:p>
        </p:txBody>
      </p:sp>
      <p:sp>
        <p:nvSpPr>
          <p:cNvPr id="764" name="Google Shape;764;p65"/>
          <p:cNvSpPr txBox="1"/>
          <p:nvPr/>
        </p:nvSpPr>
        <p:spPr>
          <a:xfrm>
            <a:off x="5412801" y="3148500"/>
            <a:ext cx="3976800" cy="389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t>[ </a:t>
            </a:r>
            <a:r>
              <a:rPr b="1" lang="en" sz="1800">
                <a:solidFill>
                  <a:srgbClr val="38761D"/>
                </a:solidFill>
              </a:rPr>
              <a:t>1.67</a:t>
            </a:r>
            <a:r>
              <a:rPr b="1" lang="en" sz="1800">
                <a:solidFill>
                  <a:schemeClr val="dk1"/>
                </a:solidFill>
              </a:rPr>
              <a:t>,	 </a:t>
            </a:r>
            <a:r>
              <a:rPr b="1" lang="en" sz="1800">
                <a:solidFill>
                  <a:srgbClr val="BF9000"/>
                </a:solidFill>
              </a:rPr>
              <a:t>1.58</a:t>
            </a:r>
            <a:r>
              <a:rPr b="1" lang="en" sz="1800">
                <a:solidFill>
                  <a:schemeClr val="dk1"/>
                </a:solidFill>
              </a:rPr>
              <a:t>,</a:t>
            </a:r>
            <a:r>
              <a:rPr b="1" lang="en" sz="1800"/>
              <a:t>    </a:t>
            </a:r>
            <a:r>
              <a:rPr b="1" lang="en" sz="1800">
                <a:solidFill>
                  <a:srgbClr val="B45F06"/>
                </a:solidFill>
              </a:rPr>
              <a:t>-0.70</a:t>
            </a:r>
            <a:r>
              <a:rPr b="1" lang="en" sz="1800">
                <a:solidFill>
                  <a:schemeClr val="dk1"/>
                </a:solidFill>
              </a:rPr>
              <a:t>,    </a:t>
            </a:r>
            <a:r>
              <a:rPr b="1" lang="en" sz="1200">
                <a:solidFill>
                  <a:srgbClr val="1155CC"/>
                </a:solidFill>
              </a:rPr>
              <a:t>Audio</a:t>
            </a:r>
            <a:r>
              <a:rPr b="1" lang="en" sz="1800"/>
              <a:t> ]</a:t>
            </a:r>
            <a:endParaRPr b="1" sz="1800"/>
          </a:p>
        </p:txBody>
      </p:sp>
      <p:sp>
        <p:nvSpPr>
          <p:cNvPr id="765" name="Google Shape;765;p65"/>
          <p:cNvSpPr txBox="1"/>
          <p:nvPr/>
        </p:nvSpPr>
        <p:spPr>
          <a:xfrm>
            <a:off x="5489001" y="4215300"/>
            <a:ext cx="3976800" cy="389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t>[ </a:t>
            </a:r>
            <a:r>
              <a:rPr b="1" lang="en" sz="1800">
                <a:solidFill>
                  <a:srgbClr val="38761D"/>
                </a:solidFill>
              </a:rPr>
              <a:t>1.67</a:t>
            </a:r>
            <a:r>
              <a:rPr b="1" lang="en" sz="1800">
                <a:solidFill>
                  <a:schemeClr val="dk1"/>
                </a:solidFill>
              </a:rPr>
              <a:t>,    </a:t>
            </a:r>
            <a:r>
              <a:rPr b="1" lang="en" sz="1800">
                <a:solidFill>
                  <a:srgbClr val="BF9000"/>
                </a:solidFill>
              </a:rPr>
              <a:t>1.58</a:t>
            </a:r>
            <a:r>
              <a:rPr b="1" lang="en" sz="1800">
                <a:solidFill>
                  <a:schemeClr val="dk1"/>
                </a:solidFill>
              </a:rPr>
              <a:t>,    </a:t>
            </a:r>
            <a:r>
              <a:rPr b="1" lang="en" sz="1800">
                <a:solidFill>
                  <a:srgbClr val="B45F06"/>
                </a:solidFill>
              </a:rPr>
              <a:t>-0.70</a:t>
            </a:r>
            <a:r>
              <a:rPr b="1" lang="en" sz="1800">
                <a:solidFill>
                  <a:schemeClr val="dk1"/>
                </a:solidFill>
              </a:rPr>
              <a:t>,    </a:t>
            </a:r>
            <a:r>
              <a:rPr b="1" lang="en" sz="1800">
                <a:solidFill>
                  <a:srgbClr val="1155CC"/>
                </a:solidFill>
              </a:rPr>
              <a:t>0.90</a:t>
            </a:r>
            <a:r>
              <a:rPr b="1" lang="en" sz="1800">
                <a:solidFill>
                  <a:schemeClr val="dk1"/>
                </a:solidFill>
              </a:rPr>
              <a:t> </a:t>
            </a:r>
            <a:r>
              <a:rPr b="1" lang="en" sz="1800"/>
              <a:t>]</a:t>
            </a:r>
            <a:endParaRPr b="1" sz="1800"/>
          </a:p>
        </p:txBody>
      </p:sp>
      <p:sp>
        <p:nvSpPr>
          <p:cNvPr id="766" name="Google Shape;766;p65"/>
          <p:cNvSpPr txBox="1"/>
          <p:nvPr/>
        </p:nvSpPr>
        <p:spPr>
          <a:xfrm>
            <a:off x="2884425" y="1100775"/>
            <a:ext cx="2805300" cy="100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t>"</a:t>
            </a:r>
            <a:r>
              <a:rPr b="1" lang="en" sz="1600">
                <a:solidFill>
                  <a:srgbClr val="38761D"/>
                </a:solidFill>
              </a:rPr>
              <a:t>Very informative</a:t>
            </a:r>
            <a:r>
              <a:rPr lang="en" sz="1600">
                <a:solidFill>
                  <a:srgbClr val="38761D"/>
                </a:solidFill>
              </a:rPr>
              <a:t> and gained some </a:t>
            </a:r>
            <a:r>
              <a:rPr b="1" lang="en" sz="1600">
                <a:solidFill>
                  <a:srgbClr val="38761D"/>
                </a:solidFill>
              </a:rPr>
              <a:t>new insights</a:t>
            </a:r>
            <a:r>
              <a:rPr lang="en" sz="1600">
                <a:solidFill>
                  <a:srgbClr val="38761D"/>
                </a:solidFill>
              </a:rPr>
              <a:t> that will help me take my workout to the next level.</a:t>
            </a:r>
            <a:r>
              <a:rPr lang="en" sz="1600"/>
              <a:t>"</a:t>
            </a:r>
            <a:endParaRPr sz="1600"/>
          </a:p>
        </p:txBody>
      </p:sp>
      <p:sp>
        <p:nvSpPr>
          <p:cNvPr id="767" name="Google Shape;767;p65"/>
          <p:cNvSpPr txBox="1"/>
          <p:nvPr/>
        </p:nvSpPr>
        <p:spPr>
          <a:xfrm>
            <a:off x="2884425" y="2295438"/>
            <a:ext cx="2805300" cy="70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t>"</a:t>
            </a:r>
            <a:r>
              <a:rPr lang="en" sz="1600">
                <a:solidFill>
                  <a:srgbClr val="BF9000"/>
                </a:solidFill>
              </a:rPr>
              <a:t>Makes me so </a:t>
            </a:r>
            <a:r>
              <a:rPr b="1" lang="en" sz="1600">
                <a:solidFill>
                  <a:srgbClr val="BF9000"/>
                </a:solidFill>
              </a:rPr>
              <a:t>motivated</a:t>
            </a:r>
            <a:r>
              <a:rPr lang="en" sz="1600">
                <a:solidFill>
                  <a:srgbClr val="BF9000"/>
                </a:solidFill>
              </a:rPr>
              <a:t>!</a:t>
            </a:r>
            <a:r>
              <a:rPr lang="en" sz="1600"/>
              <a:t>"</a:t>
            </a:r>
            <a:endParaRPr sz="1600"/>
          </a:p>
        </p:txBody>
      </p:sp>
      <p:sp>
        <p:nvSpPr>
          <p:cNvPr id="768" name="Google Shape;768;p65"/>
          <p:cNvSpPr txBox="1"/>
          <p:nvPr/>
        </p:nvSpPr>
        <p:spPr>
          <a:xfrm>
            <a:off x="2884425" y="2886825"/>
            <a:ext cx="2805300" cy="84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t>"</a:t>
            </a:r>
            <a:r>
              <a:rPr lang="en" sz="1600">
                <a:solidFill>
                  <a:srgbClr val="B45F06"/>
                </a:solidFill>
              </a:rPr>
              <a:t>But the </a:t>
            </a:r>
            <a:r>
              <a:rPr b="1" lang="en" sz="1600">
                <a:solidFill>
                  <a:srgbClr val="B45F06"/>
                </a:solidFill>
              </a:rPr>
              <a:t>advertisements</a:t>
            </a:r>
            <a:r>
              <a:rPr lang="en" sz="1600">
                <a:solidFill>
                  <a:srgbClr val="B45F06"/>
                </a:solidFill>
              </a:rPr>
              <a:t> are </a:t>
            </a:r>
            <a:r>
              <a:rPr b="1" lang="en" sz="1600">
                <a:solidFill>
                  <a:srgbClr val="B45F06"/>
                </a:solidFill>
              </a:rPr>
              <a:t>annoying</a:t>
            </a:r>
            <a:r>
              <a:rPr lang="en" sz="1600">
                <a:solidFill>
                  <a:srgbClr val="B45F06"/>
                </a:solidFill>
              </a:rPr>
              <a:t>, they </a:t>
            </a:r>
            <a:r>
              <a:rPr b="1" lang="en" sz="1600">
                <a:solidFill>
                  <a:srgbClr val="B45F06"/>
                </a:solidFill>
              </a:rPr>
              <a:t>interrupt</a:t>
            </a:r>
            <a:r>
              <a:rPr lang="en" sz="1600">
                <a:solidFill>
                  <a:srgbClr val="B45F06"/>
                </a:solidFill>
              </a:rPr>
              <a:t> already brief podcasts.</a:t>
            </a:r>
            <a:r>
              <a:rPr lang="en" sz="1600"/>
              <a:t>"</a:t>
            </a:r>
            <a:endParaRPr sz="1600"/>
          </a:p>
        </p:txBody>
      </p:sp>
      <p:sp>
        <p:nvSpPr>
          <p:cNvPr id="769" name="Google Shape;769;p65"/>
          <p:cNvSpPr txBox="1"/>
          <p:nvPr/>
        </p:nvSpPr>
        <p:spPr>
          <a:xfrm>
            <a:off x="2884425" y="4008425"/>
            <a:ext cx="2947800" cy="81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t>"</a:t>
            </a:r>
            <a:r>
              <a:rPr lang="en" sz="1600">
                <a:solidFill>
                  <a:srgbClr val="1155CC"/>
                </a:solidFill>
              </a:rPr>
              <a:t>It has a </a:t>
            </a:r>
            <a:r>
              <a:rPr b="1" lang="en" sz="1600">
                <a:solidFill>
                  <a:srgbClr val="1155CC"/>
                </a:solidFill>
              </a:rPr>
              <a:t>fantastic</a:t>
            </a:r>
            <a:r>
              <a:rPr lang="en" sz="1600">
                <a:solidFill>
                  <a:srgbClr val="1155CC"/>
                </a:solidFill>
              </a:rPr>
              <a:t> and </a:t>
            </a:r>
            <a:r>
              <a:rPr b="1" lang="en" sz="1600">
                <a:solidFill>
                  <a:srgbClr val="1155CC"/>
                </a:solidFill>
              </a:rPr>
              <a:t>enormous</a:t>
            </a:r>
            <a:r>
              <a:rPr lang="en" sz="1600">
                <a:solidFill>
                  <a:srgbClr val="1155CC"/>
                </a:solidFill>
              </a:rPr>
              <a:t> variety of </a:t>
            </a:r>
            <a:r>
              <a:rPr b="1" lang="en" sz="1600">
                <a:solidFill>
                  <a:srgbClr val="1155CC"/>
                </a:solidFill>
              </a:rPr>
              <a:t>sounds</a:t>
            </a:r>
            <a:r>
              <a:rPr lang="en" sz="1600">
                <a:solidFill>
                  <a:srgbClr val="1155CC"/>
                </a:solidFill>
              </a:rPr>
              <a:t> and </a:t>
            </a:r>
            <a:r>
              <a:rPr b="1" lang="en" sz="1600">
                <a:solidFill>
                  <a:srgbClr val="1155CC"/>
                </a:solidFill>
              </a:rPr>
              <a:t>speeds</a:t>
            </a:r>
            <a:r>
              <a:rPr lang="en" sz="1600">
                <a:solidFill>
                  <a:srgbClr val="1155CC"/>
                </a:solidFill>
              </a:rPr>
              <a:t>.</a:t>
            </a:r>
            <a:r>
              <a:rPr lang="en" sz="1600"/>
              <a:t>"</a:t>
            </a:r>
            <a:endParaRPr sz="16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66"/>
                                        </p:tgtEl>
                                        <p:attrNameLst>
                                          <p:attrName>style.visibility</p:attrName>
                                        </p:attrNameLst>
                                      </p:cBhvr>
                                      <p:to>
                                        <p:strVal val="visible"/>
                                      </p:to>
                                    </p:set>
                                    <p:animEffect filter="fade" transition="in">
                                      <p:cBhvr>
                                        <p:cTn dur="1000"/>
                                        <p:tgtEl>
                                          <p:spTgt spid="766"/>
                                        </p:tgtEl>
                                      </p:cBhvr>
                                    </p:animEffect>
                                  </p:childTnLst>
                                </p:cTn>
                              </p:par>
                              <p:par>
                                <p:cTn fill="hold" nodeType="withEffect" presetClass="entr" presetID="10" presetSubtype="0">
                                  <p:stCondLst>
                                    <p:cond delay="0"/>
                                  </p:stCondLst>
                                  <p:childTnLst>
                                    <p:set>
                                      <p:cBhvr>
                                        <p:cTn dur="1" fill="hold">
                                          <p:stCondLst>
                                            <p:cond delay="0"/>
                                          </p:stCondLst>
                                        </p:cTn>
                                        <p:tgtEl>
                                          <p:spTgt spid="762"/>
                                        </p:tgtEl>
                                        <p:attrNameLst>
                                          <p:attrName>style.visibility</p:attrName>
                                        </p:attrNameLst>
                                      </p:cBhvr>
                                      <p:to>
                                        <p:strVal val="visible"/>
                                      </p:to>
                                    </p:set>
                                    <p:animEffect filter="fade" transition="in">
                                      <p:cBhvr>
                                        <p:cTn dur="1000"/>
                                        <p:tgtEl>
                                          <p:spTgt spid="76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67"/>
                                        </p:tgtEl>
                                        <p:attrNameLst>
                                          <p:attrName>style.visibility</p:attrName>
                                        </p:attrNameLst>
                                      </p:cBhvr>
                                      <p:to>
                                        <p:strVal val="visible"/>
                                      </p:to>
                                    </p:set>
                                    <p:animEffect filter="fade" transition="in">
                                      <p:cBhvr>
                                        <p:cTn dur="1000"/>
                                        <p:tgtEl>
                                          <p:spTgt spid="767"/>
                                        </p:tgtEl>
                                      </p:cBhvr>
                                    </p:animEffect>
                                  </p:childTnLst>
                                </p:cTn>
                              </p:par>
                              <p:par>
                                <p:cTn fill="hold" nodeType="withEffect" presetClass="entr" presetID="10" presetSubtype="0">
                                  <p:stCondLst>
                                    <p:cond delay="0"/>
                                  </p:stCondLst>
                                  <p:childTnLst>
                                    <p:set>
                                      <p:cBhvr>
                                        <p:cTn dur="1" fill="hold">
                                          <p:stCondLst>
                                            <p:cond delay="0"/>
                                          </p:stCondLst>
                                        </p:cTn>
                                        <p:tgtEl>
                                          <p:spTgt spid="763"/>
                                        </p:tgtEl>
                                        <p:attrNameLst>
                                          <p:attrName>style.visibility</p:attrName>
                                        </p:attrNameLst>
                                      </p:cBhvr>
                                      <p:to>
                                        <p:strVal val="visible"/>
                                      </p:to>
                                    </p:set>
                                    <p:animEffect filter="fade" transition="in">
                                      <p:cBhvr>
                                        <p:cTn dur="1000"/>
                                        <p:tgtEl>
                                          <p:spTgt spid="76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68"/>
                                        </p:tgtEl>
                                        <p:attrNameLst>
                                          <p:attrName>style.visibility</p:attrName>
                                        </p:attrNameLst>
                                      </p:cBhvr>
                                      <p:to>
                                        <p:strVal val="visible"/>
                                      </p:to>
                                    </p:set>
                                    <p:animEffect filter="fade" transition="in">
                                      <p:cBhvr>
                                        <p:cTn dur="1000"/>
                                        <p:tgtEl>
                                          <p:spTgt spid="768"/>
                                        </p:tgtEl>
                                      </p:cBhvr>
                                    </p:animEffect>
                                  </p:childTnLst>
                                </p:cTn>
                              </p:par>
                              <p:par>
                                <p:cTn fill="hold" nodeType="withEffect" presetClass="entr" presetID="10" presetSubtype="0">
                                  <p:stCondLst>
                                    <p:cond delay="0"/>
                                  </p:stCondLst>
                                  <p:childTnLst>
                                    <p:set>
                                      <p:cBhvr>
                                        <p:cTn dur="1" fill="hold">
                                          <p:stCondLst>
                                            <p:cond delay="0"/>
                                          </p:stCondLst>
                                        </p:cTn>
                                        <p:tgtEl>
                                          <p:spTgt spid="764"/>
                                        </p:tgtEl>
                                        <p:attrNameLst>
                                          <p:attrName>style.visibility</p:attrName>
                                        </p:attrNameLst>
                                      </p:cBhvr>
                                      <p:to>
                                        <p:strVal val="visible"/>
                                      </p:to>
                                    </p:set>
                                    <p:animEffect filter="fade" transition="in">
                                      <p:cBhvr>
                                        <p:cTn dur="1000"/>
                                        <p:tgtEl>
                                          <p:spTgt spid="76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69"/>
                                        </p:tgtEl>
                                        <p:attrNameLst>
                                          <p:attrName>style.visibility</p:attrName>
                                        </p:attrNameLst>
                                      </p:cBhvr>
                                      <p:to>
                                        <p:strVal val="visible"/>
                                      </p:to>
                                    </p:set>
                                    <p:animEffect filter="fade" transition="in">
                                      <p:cBhvr>
                                        <p:cTn dur="1000"/>
                                        <p:tgtEl>
                                          <p:spTgt spid="769"/>
                                        </p:tgtEl>
                                      </p:cBhvr>
                                    </p:animEffect>
                                  </p:childTnLst>
                                </p:cTn>
                              </p:par>
                              <p:par>
                                <p:cTn fill="hold" nodeType="withEffect" presetClass="entr" presetID="10" presetSubtype="0">
                                  <p:stCondLst>
                                    <p:cond delay="0"/>
                                  </p:stCondLst>
                                  <p:childTnLst>
                                    <p:set>
                                      <p:cBhvr>
                                        <p:cTn dur="1" fill="hold">
                                          <p:stCondLst>
                                            <p:cond delay="0"/>
                                          </p:stCondLst>
                                        </p:cTn>
                                        <p:tgtEl>
                                          <p:spTgt spid="765"/>
                                        </p:tgtEl>
                                        <p:attrNameLst>
                                          <p:attrName>style.visibility</p:attrName>
                                        </p:attrNameLst>
                                      </p:cBhvr>
                                      <p:to>
                                        <p:strVal val="visible"/>
                                      </p:to>
                                    </p:set>
                                    <p:animEffect filter="fade" transition="in">
                                      <p:cBhvr>
                                        <p:cTn dur="1000"/>
                                        <p:tgtEl>
                                          <p:spTgt spid="76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3" name="Shape 773"/>
        <p:cNvGrpSpPr/>
        <p:nvPr/>
      </p:nvGrpSpPr>
      <p:grpSpPr>
        <a:xfrm>
          <a:off x="0" y="0"/>
          <a:ext cx="0" cy="0"/>
          <a:chOff x="0" y="0"/>
          <a:chExt cx="0" cy="0"/>
        </a:xfrm>
      </p:grpSpPr>
      <p:sp>
        <p:nvSpPr>
          <p:cNvPr id="774" name="Google Shape;774;p66"/>
          <p:cNvSpPr/>
          <p:nvPr/>
        </p:nvSpPr>
        <p:spPr>
          <a:xfrm>
            <a:off x="256850" y="110425"/>
            <a:ext cx="2459400" cy="886200"/>
          </a:xfrm>
          <a:prstGeom prst="rect">
            <a:avLst/>
          </a:prstGeom>
          <a:solidFill>
            <a:srgbClr val="D9D9D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500">
                <a:solidFill>
                  <a:srgbClr val="FFFFFF"/>
                </a:solidFill>
              </a:rPr>
              <a:t>Data</a:t>
            </a:r>
            <a:endParaRPr sz="2500">
              <a:solidFill>
                <a:srgbClr val="FFFFFF"/>
              </a:solidFill>
            </a:endParaRPr>
          </a:p>
        </p:txBody>
      </p:sp>
      <p:sp>
        <p:nvSpPr>
          <p:cNvPr id="775" name="Google Shape;775;p66"/>
          <p:cNvSpPr/>
          <p:nvPr/>
        </p:nvSpPr>
        <p:spPr>
          <a:xfrm>
            <a:off x="256850" y="2117325"/>
            <a:ext cx="2459400" cy="886200"/>
          </a:xfrm>
          <a:prstGeom prst="rect">
            <a:avLst/>
          </a:prstGeom>
          <a:solidFill>
            <a:srgbClr val="D9D9D9"/>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000">
                <a:solidFill>
                  <a:schemeClr val="lt1"/>
                </a:solidFill>
              </a:rPr>
              <a:t>Sentiment Analysis</a:t>
            </a:r>
            <a:endParaRPr sz="2000">
              <a:solidFill>
                <a:srgbClr val="FFFFFF"/>
              </a:solidFill>
            </a:endParaRPr>
          </a:p>
        </p:txBody>
      </p:sp>
      <p:sp>
        <p:nvSpPr>
          <p:cNvPr id="776" name="Google Shape;776;p66"/>
          <p:cNvSpPr/>
          <p:nvPr/>
        </p:nvSpPr>
        <p:spPr>
          <a:xfrm>
            <a:off x="256850" y="1113875"/>
            <a:ext cx="2459400" cy="886200"/>
          </a:xfrm>
          <a:prstGeom prst="rect">
            <a:avLst/>
          </a:prstGeom>
          <a:solidFill>
            <a:srgbClr val="D9D9D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lt1"/>
                </a:solidFill>
              </a:rPr>
              <a:t>Review Categorization</a:t>
            </a:r>
            <a:endParaRPr sz="2000">
              <a:solidFill>
                <a:srgbClr val="FFFFFF"/>
              </a:solidFill>
            </a:endParaRPr>
          </a:p>
        </p:txBody>
      </p:sp>
      <p:sp>
        <p:nvSpPr>
          <p:cNvPr id="777" name="Google Shape;777;p66"/>
          <p:cNvSpPr/>
          <p:nvPr/>
        </p:nvSpPr>
        <p:spPr>
          <a:xfrm>
            <a:off x="256850" y="3120775"/>
            <a:ext cx="2459400" cy="886200"/>
          </a:xfrm>
          <a:prstGeom prst="rect">
            <a:avLst/>
          </a:prstGeom>
          <a:solidFill>
            <a:srgbClr val="D9D9D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rPr>
              <a:t>Vectorization</a:t>
            </a:r>
            <a:endParaRPr sz="2000">
              <a:solidFill>
                <a:srgbClr val="FFFFFF"/>
              </a:solidFill>
            </a:endParaRPr>
          </a:p>
        </p:txBody>
      </p:sp>
      <p:sp>
        <p:nvSpPr>
          <p:cNvPr id="778" name="Google Shape;778;p66"/>
          <p:cNvSpPr/>
          <p:nvPr/>
        </p:nvSpPr>
        <p:spPr>
          <a:xfrm>
            <a:off x="256850" y="4124225"/>
            <a:ext cx="2459400" cy="886200"/>
          </a:xfrm>
          <a:prstGeom prst="rect">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000">
                <a:solidFill>
                  <a:schemeClr val="lt1"/>
                </a:solidFill>
              </a:rPr>
              <a:t>Prediction</a:t>
            </a:r>
            <a:endParaRPr sz="2000">
              <a:solidFill>
                <a:srgbClr val="FFFFFF"/>
              </a:solidFill>
            </a:endParaRPr>
          </a:p>
        </p:txBody>
      </p:sp>
      <p:sp>
        <p:nvSpPr>
          <p:cNvPr id="779" name="Google Shape;779;p66"/>
          <p:cNvSpPr txBox="1"/>
          <p:nvPr/>
        </p:nvSpPr>
        <p:spPr>
          <a:xfrm>
            <a:off x="4084850" y="234625"/>
            <a:ext cx="3639000" cy="504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t>SVM classification</a:t>
            </a:r>
            <a:endParaRPr b="1" sz="1800"/>
          </a:p>
        </p:txBody>
      </p:sp>
      <p:sp>
        <p:nvSpPr>
          <p:cNvPr id="780" name="Google Shape;780;p66"/>
          <p:cNvSpPr txBox="1"/>
          <p:nvPr/>
        </p:nvSpPr>
        <p:spPr>
          <a:xfrm>
            <a:off x="2716250" y="738925"/>
            <a:ext cx="6427800" cy="15279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Train the </a:t>
            </a:r>
            <a:r>
              <a:rPr b="1" lang="en" sz="1800">
                <a:solidFill>
                  <a:schemeClr val="dk1"/>
                </a:solidFill>
                <a:latin typeface="Calibri"/>
                <a:ea typeface="Calibri"/>
                <a:cs typeface="Calibri"/>
                <a:sym typeface="Calibri"/>
              </a:rPr>
              <a:t>weighted model</a:t>
            </a:r>
            <a:r>
              <a:rPr lang="en" sz="1800">
                <a:solidFill>
                  <a:schemeClr val="dk1"/>
                </a:solidFill>
                <a:latin typeface="Calibri"/>
                <a:ea typeface="Calibri"/>
                <a:cs typeface="Calibri"/>
                <a:sym typeface="Calibri"/>
              </a:rPr>
              <a:t> on </a:t>
            </a:r>
            <a:r>
              <a:rPr b="1" lang="en" sz="1800">
                <a:solidFill>
                  <a:schemeClr val="dk1"/>
                </a:solidFill>
                <a:latin typeface="Calibri"/>
                <a:ea typeface="Calibri"/>
                <a:cs typeface="Calibri"/>
                <a:sym typeface="Calibri"/>
              </a:rPr>
              <a:t>2771</a:t>
            </a:r>
            <a:r>
              <a:rPr lang="en" sz="1800">
                <a:solidFill>
                  <a:schemeClr val="dk1"/>
                </a:solidFill>
                <a:latin typeface="Calibri"/>
                <a:ea typeface="Calibri"/>
                <a:cs typeface="Calibri"/>
                <a:sym typeface="Calibri"/>
              </a:rPr>
              <a:t> samples having &gt; 2 reviews</a:t>
            </a:r>
            <a:endParaRPr sz="1800">
              <a:solidFill>
                <a:schemeClr val="dk1"/>
              </a:solidFill>
              <a:latin typeface="Calibri"/>
              <a:ea typeface="Calibri"/>
              <a:cs typeface="Calibri"/>
              <a:sym typeface="Calibri"/>
            </a:endParaRPr>
          </a:p>
          <a:p>
            <a:pPr indent="-342900" lvl="0" marL="457200" rtl="0" algn="l">
              <a:lnSpc>
                <a:spcPct val="115000"/>
              </a:lnSpc>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Validate on the </a:t>
            </a:r>
            <a:r>
              <a:rPr b="1" lang="en" sz="1800">
                <a:solidFill>
                  <a:schemeClr val="dk1"/>
                </a:solidFill>
                <a:latin typeface="Calibri"/>
                <a:ea typeface="Calibri"/>
                <a:cs typeface="Calibri"/>
                <a:sym typeface="Calibri"/>
              </a:rPr>
              <a:t>1334</a:t>
            </a:r>
            <a:r>
              <a:rPr lang="en" sz="1800">
                <a:solidFill>
                  <a:schemeClr val="dk1"/>
                </a:solidFill>
                <a:latin typeface="Calibri"/>
                <a:ea typeface="Calibri"/>
                <a:cs typeface="Calibri"/>
                <a:sym typeface="Calibri"/>
              </a:rPr>
              <a:t> samples having &lt;= 2 reviews</a:t>
            </a:r>
            <a:endParaRPr sz="1800">
              <a:solidFill>
                <a:schemeClr val="dk1"/>
              </a:solidFill>
              <a:latin typeface="Calibri"/>
              <a:ea typeface="Calibri"/>
              <a:cs typeface="Calibri"/>
              <a:sym typeface="Calibri"/>
            </a:endParaRPr>
          </a:p>
          <a:p>
            <a:pPr indent="-342900" lvl="0" marL="457200" rtl="0" algn="l">
              <a:lnSpc>
                <a:spcPct val="115000"/>
              </a:lnSpc>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Accuracy </a:t>
            </a:r>
            <a:r>
              <a:rPr b="1" lang="en" sz="1800">
                <a:solidFill>
                  <a:schemeClr val="dk1"/>
                </a:solidFill>
                <a:latin typeface="Calibri"/>
                <a:ea typeface="Calibri"/>
                <a:cs typeface="Calibri"/>
                <a:sym typeface="Calibri"/>
              </a:rPr>
              <a:t>82</a:t>
            </a:r>
            <a:r>
              <a:rPr b="1" lang="en" sz="1800">
                <a:solidFill>
                  <a:schemeClr val="dk1"/>
                </a:solidFill>
                <a:latin typeface="Calibri"/>
                <a:ea typeface="Calibri"/>
                <a:cs typeface="Calibri"/>
                <a:sym typeface="Calibri"/>
              </a:rPr>
              <a:t>%</a:t>
            </a:r>
            <a:endParaRPr b="1" sz="1800">
              <a:solidFill>
                <a:schemeClr val="dk1"/>
              </a:solidFill>
              <a:latin typeface="Calibri"/>
              <a:ea typeface="Calibri"/>
              <a:cs typeface="Calibri"/>
              <a:sym typeface="Calibri"/>
            </a:endParaRPr>
          </a:p>
        </p:txBody>
      </p:sp>
      <p:pic>
        <p:nvPicPr>
          <p:cNvPr id="781" name="Google Shape;781;p66"/>
          <p:cNvPicPr preferRelativeResize="0"/>
          <p:nvPr/>
        </p:nvPicPr>
        <p:blipFill>
          <a:blip r:embed="rId3">
            <a:alphaModFix/>
          </a:blip>
          <a:stretch>
            <a:fillRect/>
          </a:stretch>
        </p:blipFill>
        <p:spPr>
          <a:xfrm>
            <a:off x="2821513" y="2128600"/>
            <a:ext cx="3348579" cy="2397201"/>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5" name="Shape 785"/>
        <p:cNvGrpSpPr/>
        <p:nvPr/>
      </p:nvGrpSpPr>
      <p:grpSpPr>
        <a:xfrm>
          <a:off x="0" y="0"/>
          <a:ext cx="0" cy="0"/>
          <a:chOff x="0" y="0"/>
          <a:chExt cx="0" cy="0"/>
        </a:xfrm>
      </p:grpSpPr>
      <p:sp>
        <p:nvSpPr>
          <p:cNvPr id="786" name="Google Shape;786;p67"/>
          <p:cNvSpPr/>
          <p:nvPr/>
        </p:nvSpPr>
        <p:spPr>
          <a:xfrm>
            <a:off x="256850" y="110425"/>
            <a:ext cx="2459400" cy="886200"/>
          </a:xfrm>
          <a:prstGeom prst="rect">
            <a:avLst/>
          </a:prstGeom>
          <a:solidFill>
            <a:srgbClr val="D9D9D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500">
                <a:solidFill>
                  <a:srgbClr val="FFFFFF"/>
                </a:solidFill>
              </a:rPr>
              <a:t>Data</a:t>
            </a:r>
            <a:endParaRPr sz="2500">
              <a:solidFill>
                <a:srgbClr val="FFFFFF"/>
              </a:solidFill>
            </a:endParaRPr>
          </a:p>
        </p:txBody>
      </p:sp>
      <p:sp>
        <p:nvSpPr>
          <p:cNvPr id="787" name="Google Shape;787;p67"/>
          <p:cNvSpPr/>
          <p:nvPr/>
        </p:nvSpPr>
        <p:spPr>
          <a:xfrm>
            <a:off x="256850" y="2117325"/>
            <a:ext cx="2459400" cy="886200"/>
          </a:xfrm>
          <a:prstGeom prst="rect">
            <a:avLst/>
          </a:prstGeom>
          <a:solidFill>
            <a:srgbClr val="D9D9D9"/>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000">
                <a:solidFill>
                  <a:schemeClr val="lt1"/>
                </a:solidFill>
              </a:rPr>
              <a:t>Sentiment Analysis</a:t>
            </a:r>
            <a:endParaRPr sz="2000">
              <a:solidFill>
                <a:srgbClr val="FFFFFF"/>
              </a:solidFill>
            </a:endParaRPr>
          </a:p>
        </p:txBody>
      </p:sp>
      <p:sp>
        <p:nvSpPr>
          <p:cNvPr id="788" name="Google Shape;788;p67"/>
          <p:cNvSpPr/>
          <p:nvPr/>
        </p:nvSpPr>
        <p:spPr>
          <a:xfrm>
            <a:off x="256850" y="1113875"/>
            <a:ext cx="2459400" cy="886200"/>
          </a:xfrm>
          <a:prstGeom prst="rect">
            <a:avLst/>
          </a:prstGeom>
          <a:solidFill>
            <a:srgbClr val="D9D9D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lt1"/>
                </a:solidFill>
              </a:rPr>
              <a:t>Review Categorization</a:t>
            </a:r>
            <a:endParaRPr sz="2000">
              <a:solidFill>
                <a:srgbClr val="FFFFFF"/>
              </a:solidFill>
            </a:endParaRPr>
          </a:p>
        </p:txBody>
      </p:sp>
      <p:sp>
        <p:nvSpPr>
          <p:cNvPr id="789" name="Google Shape;789;p67"/>
          <p:cNvSpPr/>
          <p:nvPr/>
        </p:nvSpPr>
        <p:spPr>
          <a:xfrm>
            <a:off x="256850" y="3120775"/>
            <a:ext cx="2459400" cy="886200"/>
          </a:xfrm>
          <a:prstGeom prst="rect">
            <a:avLst/>
          </a:prstGeom>
          <a:solidFill>
            <a:srgbClr val="D9D9D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rPr>
              <a:t>Vectorization</a:t>
            </a:r>
            <a:endParaRPr sz="2000">
              <a:solidFill>
                <a:srgbClr val="FFFFFF"/>
              </a:solidFill>
            </a:endParaRPr>
          </a:p>
        </p:txBody>
      </p:sp>
      <p:sp>
        <p:nvSpPr>
          <p:cNvPr id="790" name="Google Shape;790;p67"/>
          <p:cNvSpPr/>
          <p:nvPr/>
        </p:nvSpPr>
        <p:spPr>
          <a:xfrm>
            <a:off x="256850" y="4124225"/>
            <a:ext cx="2459400" cy="886200"/>
          </a:xfrm>
          <a:prstGeom prst="rect">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000">
                <a:solidFill>
                  <a:schemeClr val="lt1"/>
                </a:solidFill>
              </a:rPr>
              <a:t>Prediction</a:t>
            </a:r>
            <a:endParaRPr sz="2000">
              <a:solidFill>
                <a:srgbClr val="FFFFFF"/>
              </a:solidFill>
            </a:endParaRPr>
          </a:p>
        </p:txBody>
      </p:sp>
      <p:sp>
        <p:nvSpPr>
          <p:cNvPr id="791" name="Google Shape;791;p67"/>
          <p:cNvSpPr txBox="1"/>
          <p:nvPr/>
        </p:nvSpPr>
        <p:spPr>
          <a:xfrm>
            <a:off x="4084850" y="234625"/>
            <a:ext cx="3639000" cy="504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t>SVM classification</a:t>
            </a:r>
            <a:endParaRPr b="1" sz="1800"/>
          </a:p>
        </p:txBody>
      </p:sp>
      <p:sp>
        <p:nvSpPr>
          <p:cNvPr id="792" name="Google Shape;792;p67"/>
          <p:cNvSpPr txBox="1"/>
          <p:nvPr/>
        </p:nvSpPr>
        <p:spPr>
          <a:xfrm>
            <a:off x="3507325" y="586525"/>
            <a:ext cx="5123700" cy="11280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Train on samples that have &gt; 2 reviews</a:t>
            </a:r>
            <a:endParaRPr sz="1800">
              <a:solidFill>
                <a:schemeClr val="dk1"/>
              </a:solidFill>
              <a:latin typeface="Calibri"/>
              <a:ea typeface="Calibri"/>
              <a:cs typeface="Calibri"/>
              <a:sym typeface="Calibri"/>
            </a:endParaRPr>
          </a:p>
          <a:p>
            <a:pPr indent="-342900" lvl="0" marL="457200" rtl="0" algn="l">
              <a:lnSpc>
                <a:spcPct val="115000"/>
              </a:lnSpc>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Validate on samples that have &lt;= 2 reviews</a:t>
            </a:r>
            <a:endParaRPr sz="1800">
              <a:solidFill>
                <a:schemeClr val="dk1"/>
              </a:solidFill>
              <a:latin typeface="Calibri"/>
              <a:ea typeface="Calibri"/>
              <a:cs typeface="Calibri"/>
              <a:sym typeface="Calibri"/>
            </a:endParaRPr>
          </a:p>
          <a:p>
            <a:pPr indent="0" lvl="0" marL="457200" rtl="0" algn="l">
              <a:lnSpc>
                <a:spcPct val="115000"/>
              </a:lnSpc>
              <a:spcBef>
                <a:spcPts val="0"/>
              </a:spcBef>
              <a:spcAft>
                <a:spcPts val="0"/>
              </a:spcAft>
              <a:buNone/>
            </a:pPr>
            <a:r>
              <a:t/>
            </a:r>
            <a:endParaRPr b="1" sz="1800">
              <a:solidFill>
                <a:schemeClr val="dk1"/>
              </a:solidFill>
              <a:latin typeface="Calibri"/>
              <a:ea typeface="Calibri"/>
              <a:cs typeface="Calibri"/>
              <a:sym typeface="Calibri"/>
            </a:endParaRPr>
          </a:p>
        </p:txBody>
      </p:sp>
      <p:pic>
        <p:nvPicPr>
          <p:cNvPr id="793" name="Google Shape;793;p67"/>
          <p:cNvPicPr preferRelativeResize="0"/>
          <p:nvPr/>
        </p:nvPicPr>
        <p:blipFill>
          <a:blip r:embed="rId3">
            <a:alphaModFix/>
          </a:blip>
          <a:stretch>
            <a:fillRect/>
          </a:stretch>
        </p:blipFill>
        <p:spPr>
          <a:xfrm>
            <a:off x="3155700" y="1423682"/>
            <a:ext cx="2459400" cy="1765219"/>
          </a:xfrm>
          <a:prstGeom prst="rect">
            <a:avLst/>
          </a:prstGeom>
          <a:noFill/>
          <a:ln>
            <a:noFill/>
          </a:ln>
        </p:spPr>
      </p:pic>
      <p:sp>
        <p:nvSpPr>
          <p:cNvPr id="794" name="Google Shape;794;p67"/>
          <p:cNvSpPr/>
          <p:nvPr/>
        </p:nvSpPr>
        <p:spPr>
          <a:xfrm>
            <a:off x="4733925" y="2512525"/>
            <a:ext cx="142800" cy="430200"/>
          </a:xfrm>
          <a:prstGeom prst="rect">
            <a:avLst/>
          </a:prstGeom>
          <a:solidFill>
            <a:srgbClr val="93C4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95" name="Google Shape;795;p67"/>
          <p:cNvPicPr preferRelativeResize="0"/>
          <p:nvPr/>
        </p:nvPicPr>
        <p:blipFill>
          <a:blip r:embed="rId4">
            <a:alphaModFix/>
          </a:blip>
          <a:stretch>
            <a:fillRect/>
          </a:stretch>
        </p:blipFill>
        <p:spPr>
          <a:xfrm>
            <a:off x="3155700" y="3243597"/>
            <a:ext cx="2459400" cy="1766829"/>
          </a:xfrm>
          <a:prstGeom prst="rect">
            <a:avLst/>
          </a:prstGeom>
          <a:noFill/>
          <a:ln>
            <a:noFill/>
          </a:ln>
        </p:spPr>
      </p:pic>
      <p:sp>
        <p:nvSpPr>
          <p:cNvPr id="796" name="Google Shape;796;p67"/>
          <p:cNvSpPr/>
          <p:nvPr/>
        </p:nvSpPr>
        <p:spPr>
          <a:xfrm>
            <a:off x="4876725" y="2174375"/>
            <a:ext cx="162000" cy="768300"/>
          </a:xfrm>
          <a:prstGeom prst="rect">
            <a:avLst/>
          </a:prstGeom>
          <a:solidFill>
            <a:srgbClr val="93C4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67"/>
          <p:cNvSpPr/>
          <p:nvPr/>
        </p:nvSpPr>
        <p:spPr>
          <a:xfrm>
            <a:off x="5176850" y="2383925"/>
            <a:ext cx="162000" cy="558900"/>
          </a:xfrm>
          <a:prstGeom prst="rect">
            <a:avLst/>
          </a:prstGeom>
          <a:solidFill>
            <a:srgbClr val="93C4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67"/>
          <p:cNvSpPr/>
          <p:nvPr/>
        </p:nvSpPr>
        <p:spPr>
          <a:xfrm>
            <a:off x="5319650" y="1624025"/>
            <a:ext cx="162000" cy="1318500"/>
          </a:xfrm>
          <a:prstGeom prst="rect">
            <a:avLst/>
          </a:pr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67"/>
          <p:cNvSpPr/>
          <p:nvPr/>
        </p:nvSpPr>
        <p:spPr>
          <a:xfrm>
            <a:off x="4733925" y="4060325"/>
            <a:ext cx="142800" cy="704700"/>
          </a:xfrm>
          <a:prstGeom prst="rect">
            <a:avLst/>
          </a:prstGeom>
          <a:solidFill>
            <a:srgbClr val="93C4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67"/>
          <p:cNvSpPr/>
          <p:nvPr/>
        </p:nvSpPr>
        <p:spPr>
          <a:xfrm>
            <a:off x="4876725" y="4171950"/>
            <a:ext cx="142800" cy="593100"/>
          </a:xfrm>
          <a:prstGeom prst="rect">
            <a:avLst/>
          </a:prstGeom>
          <a:solidFill>
            <a:srgbClr val="93C4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67"/>
          <p:cNvSpPr/>
          <p:nvPr/>
        </p:nvSpPr>
        <p:spPr>
          <a:xfrm>
            <a:off x="5019525" y="4006975"/>
            <a:ext cx="162000" cy="758100"/>
          </a:xfrm>
          <a:prstGeom prst="rect">
            <a:avLst/>
          </a:prstGeom>
          <a:solidFill>
            <a:srgbClr val="93C4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67"/>
          <p:cNvSpPr/>
          <p:nvPr/>
        </p:nvSpPr>
        <p:spPr>
          <a:xfrm>
            <a:off x="5167250" y="3905250"/>
            <a:ext cx="162000" cy="859800"/>
          </a:xfrm>
          <a:prstGeom prst="rect">
            <a:avLst/>
          </a:prstGeom>
          <a:solidFill>
            <a:srgbClr val="93C4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67"/>
          <p:cNvSpPr/>
          <p:nvPr/>
        </p:nvSpPr>
        <p:spPr>
          <a:xfrm>
            <a:off x="5329250" y="3443275"/>
            <a:ext cx="162000" cy="1318500"/>
          </a:xfrm>
          <a:prstGeom prst="rect">
            <a:avLst/>
          </a:pr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67"/>
          <p:cNvSpPr txBox="1"/>
          <p:nvPr/>
        </p:nvSpPr>
        <p:spPr>
          <a:xfrm>
            <a:off x="5924575" y="1714525"/>
            <a:ext cx="2985000" cy="859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600"/>
              <a:t>Low rating level mainly distributes within the samples with &lt;= 2 reviews</a:t>
            </a:r>
            <a:endParaRPr sz="1600"/>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8" name="Shape 808"/>
        <p:cNvGrpSpPr/>
        <p:nvPr/>
      </p:nvGrpSpPr>
      <p:grpSpPr>
        <a:xfrm>
          <a:off x="0" y="0"/>
          <a:ext cx="0" cy="0"/>
          <a:chOff x="0" y="0"/>
          <a:chExt cx="0" cy="0"/>
        </a:xfrm>
      </p:grpSpPr>
      <p:sp>
        <p:nvSpPr>
          <p:cNvPr id="809" name="Google Shape;809;p68"/>
          <p:cNvSpPr/>
          <p:nvPr/>
        </p:nvSpPr>
        <p:spPr>
          <a:xfrm>
            <a:off x="256850" y="110425"/>
            <a:ext cx="2459400" cy="886200"/>
          </a:xfrm>
          <a:prstGeom prst="rect">
            <a:avLst/>
          </a:prstGeom>
          <a:solidFill>
            <a:srgbClr val="D9D9D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500">
                <a:solidFill>
                  <a:srgbClr val="FFFFFF"/>
                </a:solidFill>
              </a:rPr>
              <a:t>Data</a:t>
            </a:r>
            <a:endParaRPr sz="2500">
              <a:solidFill>
                <a:srgbClr val="FFFFFF"/>
              </a:solidFill>
            </a:endParaRPr>
          </a:p>
        </p:txBody>
      </p:sp>
      <p:sp>
        <p:nvSpPr>
          <p:cNvPr id="810" name="Google Shape;810;p68"/>
          <p:cNvSpPr/>
          <p:nvPr/>
        </p:nvSpPr>
        <p:spPr>
          <a:xfrm>
            <a:off x="256850" y="2117325"/>
            <a:ext cx="2459400" cy="886200"/>
          </a:xfrm>
          <a:prstGeom prst="rect">
            <a:avLst/>
          </a:prstGeom>
          <a:solidFill>
            <a:srgbClr val="D9D9D9"/>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000">
                <a:solidFill>
                  <a:schemeClr val="lt1"/>
                </a:solidFill>
              </a:rPr>
              <a:t>Sentiment Analysis</a:t>
            </a:r>
            <a:endParaRPr sz="2000">
              <a:solidFill>
                <a:srgbClr val="FFFFFF"/>
              </a:solidFill>
            </a:endParaRPr>
          </a:p>
        </p:txBody>
      </p:sp>
      <p:sp>
        <p:nvSpPr>
          <p:cNvPr id="811" name="Google Shape;811;p68"/>
          <p:cNvSpPr/>
          <p:nvPr/>
        </p:nvSpPr>
        <p:spPr>
          <a:xfrm>
            <a:off x="256850" y="1113875"/>
            <a:ext cx="2459400" cy="886200"/>
          </a:xfrm>
          <a:prstGeom prst="rect">
            <a:avLst/>
          </a:prstGeom>
          <a:solidFill>
            <a:srgbClr val="D9D9D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lt1"/>
                </a:solidFill>
              </a:rPr>
              <a:t>Review Categorization</a:t>
            </a:r>
            <a:endParaRPr sz="2000">
              <a:solidFill>
                <a:srgbClr val="FFFFFF"/>
              </a:solidFill>
            </a:endParaRPr>
          </a:p>
        </p:txBody>
      </p:sp>
      <p:sp>
        <p:nvSpPr>
          <p:cNvPr id="812" name="Google Shape;812;p68"/>
          <p:cNvSpPr/>
          <p:nvPr/>
        </p:nvSpPr>
        <p:spPr>
          <a:xfrm>
            <a:off x="256850" y="3120775"/>
            <a:ext cx="2459400" cy="886200"/>
          </a:xfrm>
          <a:prstGeom prst="rect">
            <a:avLst/>
          </a:prstGeom>
          <a:solidFill>
            <a:srgbClr val="D9D9D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rPr>
              <a:t>Vectorization</a:t>
            </a:r>
            <a:endParaRPr sz="2000">
              <a:solidFill>
                <a:srgbClr val="FFFFFF"/>
              </a:solidFill>
            </a:endParaRPr>
          </a:p>
        </p:txBody>
      </p:sp>
      <p:sp>
        <p:nvSpPr>
          <p:cNvPr id="813" name="Google Shape;813;p68"/>
          <p:cNvSpPr/>
          <p:nvPr/>
        </p:nvSpPr>
        <p:spPr>
          <a:xfrm>
            <a:off x="256850" y="4124225"/>
            <a:ext cx="2459400" cy="886200"/>
          </a:xfrm>
          <a:prstGeom prst="rect">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000">
                <a:solidFill>
                  <a:schemeClr val="lt1"/>
                </a:solidFill>
              </a:rPr>
              <a:t>Prediction</a:t>
            </a:r>
            <a:endParaRPr sz="2000">
              <a:solidFill>
                <a:srgbClr val="FFFFFF"/>
              </a:solidFill>
            </a:endParaRPr>
          </a:p>
        </p:txBody>
      </p:sp>
      <p:sp>
        <p:nvSpPr>
          <p:cNvPr id="814" name="Google Shape;814;p68"/>
          <p:cNvSpPr txBox="1"/>
          <p:nvPr/>
        </p:nvSpPr>
        <p:spPr>
          <a:xfrm>
            <a:off x="4084850" y="234625"/>
            <a:ext cx="3639000" cy="504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t>SVM classification</a:t>
            </a:r>
            <a:endParaRPr b="1" sz="1800"/>
          </a:p>
        </p:txBody>
      </p:sp>
      <p:sp>
        <p:nvSpPr>
          <p:cNvPr id="815" name="Google Shape;815;p68"/>
          <p:cNvSpPr txBox="1"/>
          <p:nvPr/>
        </p:nvSpPr>
        <p:spPr>
          <a:xfrm>
            <a:off x="2716250" y="738925"/>
            <a:ext cx="6427800" cy="9801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Validate model on the samples having &lt;= 2 reviews</a:t>
            </a:r>
            <a:endParaRPr sz="1800">
              <a:solidFill>
                <a:schemeClr val="dk1"/>
              </a:solidFill>
              <a:latin typeface="Calibri"/>
              <a:ea typeface="Calibri"/>
              <a:cs typeface="Calibri"/>
              <a:sym typeface="Calibri"/>
            </a:endParaRPr>
          </a:p>
          <a:p>
            <a:pPr indent="0" lvl="0" marL="0" rtl="0" algn="l">
              <a:lnSpc>
                <a:spcPct val="115000"/>
              </a:lnSpc>
              <a:spcBef>
                <a:spcPts val="0"/>
              </a:spcBef>
              <a:spcAft>
                <a:spcPts val="0"/>
              </a:spcAft>
              <a:buNone/>
            </a:pPr>
            <a:r>
              <a:t/>
            </a:r>
            <a:endParaRPr b="1" sz="1800">
              <a:solidFill>
                <a:schemeClr val="dk1"/>
              </a:solidFill>
              <a:latin typeface="Calibri"/>
              <a:ea typeface="Calibri"/>
              <a:cs typeface="Calibri"/>
              <a:sym typeface="Calibri"/>
            </a:endParaRPr>
          </a:p>
        </p:txBody>
      </p:sp>
      <p:pic>
        <p:nvPicPr>
          <p:cNvPr id="816" name="Google Shape;816;p68"/>
          <p:cNvPicPr preferRelativeResize="0"/>
          <p:nvPr/>
        </p:nvPicPr>
        <p:blipFill>
          <a:blip r:embed="rId3">
            <a:alphaModFix/>
          </a:blip>
          <a:stretch>
            <a:fillRect/>
          </a:stretch>
        </p:blipFill>
        <p:spPr>
          <a:xfrm>
            <a:off x="2821513" y="2128600"/>
            <a:ext cx="3348579" cy="2397201"/>
          </a:xfrm>
          <a:prstGeom prst="rect">
            <a:avLst/>
          </a:prstGeom>
          <a:noFill/>
          <a:ln>
            <a:noFill/>
          </a:ln>
        </p:spPr>
      </p:pic>
      <p:pic>
        <p:nvPicPr>
          <p:cNvPr id="817" name="Google Shape;817;p68"/>
          <p:cNvPicPr preferRelativeResize="0"/>
          <p:nvPr/>
        </p:nvPicPr>
        <p:blipFill>
          <a:blip r:embed="rId4">
            <a:alphaModFix/>
          </a:blip>
          <a:stretch>
            <a:fillRect/>
          </a:stretch>
        </p:blipFill>
        <p:spPr>
          <a:xfrm>
            <a:off x="6170100" y="2080745"/>
            <a:ext cx="2824674" cy="249290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1" name="Shape 821"/>
        <p:cNvGrpSpPr/>
        <p:nvPr/>
      </p:nvGrpSpPr>
      <p:grpSpPr>
        <a:xfrm>
          <a:off x="0" y="0"/>
          <a:ext cx="0" cy="0"/>
          <a:chOff x="0" y="0"/>
          <a:chExt cx="0" cy="0"/>
        </a:xfrm>
      </p:grpSpPr>
      <p:sp>
        <p:nvSpPr>
          <p:cNvPr id="822" name="Google Shape;822;p6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t>Data</a:t>
            </a:r>
            <a:endParaRPr/>
          </a:p>
        </p:txBody>
      </p:sp>
      <p:sp>
        <p:nvSpPr>
          <p:cNvPr id="823" name="Google Shape;823;p69"/>
          <p:cNvSpPr txBox="1"/>
          <p:nvPr/>
        </p:nvSpPr>
        <p:spPr>
          <a:xfrm>
            <a:off x="4864675" y="1949175"/>
            <a:ext cx="3639000" cy="504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t>Rating level</a:t>
            </a:r>
            <a:endParaRPr b="1" sz="1800"/>
          </a:p>
        </p:txBody>
      </p:sp>
      <p:sp>
        <p:nvSpPr>
          <p:cNvPr id="824" name="Google Shape;824;p69"/>
          <p:cNvSpPr txBox="1"/>
          <p:nvPr/>
        </p:nvSpPr>
        <p:spPr>
          <a:xfrm>
            <a:off x="4233400" y="2453475"/>
            <a:ext cx="5411400" cy="1527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800">
                <a:solidFill>
                  <a:schemeClr val="dk1"/>
                </a:solidFill>
                <a:latin typeface="Calibri"/>
                <a:ea typeface="Calibri"/>
                <a:cs typeface="Calibri"/>
                <a:sym typeface="Calibri"/>
              </a:rPr>
              <a:t>Low:        </a:t>
            </a:r>
            <a:r>
              <a:rPr b="1" lang="en" sz="1800">
                <a:solidFill>
                  <a:schemeClr val="dk1"/>
                </a:solidFill>
                <a:latin typeface="Calibri"/>
                <a:ea typeface="Calibri"/>
                <a:cs typeface="Calibri"/>
                <a:sym typeface="Calibri"/>
              </a:rPr>
              <a:t>0</a:t>
            </a:r>
            <a:r>
              <a:rPr lang="en" sz="1800">
                <a:solidFill>
                  <a:schemeClr val="dk1"/>
                </a:solidFill>
                <a:latin typeface="Calibri"/>
                <a:ea typeface="Calibri"/>
                <a:cs typeface="Calibri"/>
                <a:sym typeface="Calibri"/>
              </a:rPr>
              <a:t>  &lt; average_rating  &lt;= </a:t>
            </a:r>
            <a:r>
              <a:rPr b="1" lang="en" sz="1800">
                <a:solidFill>
                  <a:schemeClr val="dk1"/>
                </a:solidFill>
                <a:latin typeface="Calibri"/>
                <a:ea typeface="Calibri"/>
                <a:cs typeface="Calibri"/>
                <a:sym typeface="Calibri"/>
              </a:rPr>
              <a:t>3.5</a:t>
            </a:r>
            <a:r>
              <a:rPr lang="en" sz="1800">
                <a:solidFill>
                  <a:schemeClr val="dk1"/>
                </a:solidFill>
                <a:latin typeface="Calibri"/>
                <a:ea typeface="Calibri"/>
                <a:cs typeface="Calibri"/>
                <a:sym typeface="Calibri"/>
              </a:rPr>
              <a:t> (136 samples)</a:t>
            </a:r>
            <a:endParaRPr sz="1800">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rPr lang="en" sz="1800">
                <a:solidFill>
                  <a:schemeClr val="dk1"/>
                </a:solidFill>
                <a:latin typeface="Calibri"/>
                <a:ea typeface="Calibri"/>
                <a:cs typeface="Calibri"/>
                <a:sym typeface="Calibri"/>
              </a:rPr>
              <a:t>Fair: 	      </a:t>
            </a:r>
            <a:r>
              <a:rPr b="1" lang="en" sz="1800">
                <a:solidFill>
                  <a:schemeClr val="dk1"/>
                </a:solidFill>
                <a:latin typeface="Calibri"/>
                <a:ea typeface="Calibri"/>
                <a:cs typeface="Calibri"/>
                <a:sym typeface="Calibri"/>
              </a:rPr>
              <a:t>3.5</a:t>
            </a:r>
            <a:r>
              <a:rPr lang="en" sz="1800">
                <a:solidFill>
                  <a:schemeClr val="dk1"/>
                </a:solidFill>
                <a:latin typeface="Calibri"/>
                <a:ea typeface="Calibri"/>
                <a:cs typeface="Calibri"/>
                <a:sym typeface="Calibri"/>
              </a:rPr>
              <a:t> &lt; average_rating &lt;= </a:t>
            </a:r>
            <a:r>
              <a:rPr b="1" lang="en" sz="1800">
                <a:solidFill>
                  <a:schemeClr val="dk1"/>
                </a:solidFill>
                <a:latin typeface="Calibri"/>
                <a:ea typeface="Calibri"/>
                <a:cs typeface="Calibri"/>
                <a:sym typeface="Calibri"/>
              </a:rPr>
              <a:t>4.8</a:t>
            </a:r>
            <a:r>
              <a:rPr lang="en" sz="1800">
                <a:solidFill>
                  <a:schemeClr val="dk1"/>
                </a:solidFill>
                <a:latin typeface="Calibri"/>
                <a:ea typeface="Calibri"/>
                <a:cs typeface="Calibri"/>
                <a:sym typeface="Calibri"/>
              </a:rPr>
              <a:t> (658 samples)</a:t>
            </a:r>
            <a:endParaRPr sz="1800">
              <a:solidFill>
                <a:schemeClr val="dk1"/>
              </a:solidFill>
              <a:latin typeface="Calibri"/>
              <a:ea typeface="Calibri"/>
              <a:cs typeface="Calibri"/>
              <a:sym typeface="Calibri"/>
            </a:endParaRPr>
          </a:p>
          <a:p>
            <a:pPr indent="0" lvl="0" marL="0" rtl="0" algn="l">
              <a:spcBef>
                <a:spcPts val="0"/>
              </a:spcBef>
              <a:spcAft>
                <a:spcPts val="0"/>
              </a:spcAft>
              <a:buNone/>
            </a:pPr>
            <a:r>
              <a:rPr lang="en" sz="1800">
                <a:solidFill>
                  <a:schemeClr val="dk1"/>
                </a:solidFill>
                <a:latin typeface="Calibri"/>
                <a:ea typeface="Calibri"/>
                <a:cs typeface="Calibri"/>
                <a:sym typeface="Calibri"/>
              </a:rPr>
              <a:t>Good:    </a:t>
            </a:r>
            <a:r>
              <a:rPr b="1" lang="en" sz="1800">
                <a:solidFill>
                  <a:schemeClr val="dk1"/>
                </a:solidFill>
                <a:latin typeface="Calibri"/>
                <a:ea typeface="Calibri"/>
                <a:cs typeface="Calibri"/>
                <a:sym typeface="Calibri"/>
              </a:rPr>
              <a:t>4</a:t>
            </a:r>
            <a:r>
              <a:rPr b="1" lang="en" sz="1800">
                <a:solidFill>
                  <a:schemeClr val="dk1"/>
                </a:solidFill>
                <a:latin typeface="Calibri"/>
                <a:ea typeface="Calibri"/>
                <a:cs typeface="Calibri"/>
                <a:sym typeface="Calibri"/>
              </a:rPr>
              <a:t>.8</a:t>
            </a:r>
            <a:r>
              <a:rPr lang="en" sz="1800">
                <a:solidFill>
                  <a:schemeClr val="dk1"/>
                </a:solidFill>
                <a:latin typeface="Calibri"/>
                <a:ea typeface="Calibri"/>
                <a:cs typeface="Calibri"/>
                <a:sym typeface="Calibri"/>
              </a:rPr>
              <a:t> &lt; average_rating &lt;= </a:t>
            </a:r>
            <a:r>
              <a:rPr b="1" lang="en" sz="1800">
                <a:solidFill>
                  <a:schemeClr val="dk1"/>
                </a:solidFill>
                <a:latin typeface="Calibri"/>
                <a:ea typeface="Calibri"/>
                <a:cs typeface="Calibri"/>
                <a:sym typeface="Calibri"/>
              </a:rPr>
              <a:t>5.0</a:t>
            </a:r>
            <a:r>
              <a:rPr lang="en" sz="1800">
                <a:solidFill>
                  <a:schemeClr val="dk1"/>
                </a:solidFill>
                <a:latin typeface="Calibri"/>
                <a:ea typeface="Calibri"/>
                <a:cs typeface="Calibri"/>
                <a:sym typeface="Calibri"/>
              </a:rPr>
              <a:t> (3321 samples)</a:t>
            </a:r>
            <a:endParaRPr sz="1800">
              <a:solidFill>
                <a:schemeClr val="dk1"/>
              </a:solidFill>
              <a:latin typeface="Calibri"/>
              <a:ea typeface="Calibri"/>
              <a:cs typeface="Calibri"/>
              <a:sym typeface="Calibri"/>
            </a:endParaRPr>
          </a:p>
          <a:p>
            <a:pPr indent="0" lvl="0" marL="0" rtl="0" algn="l">
              <a:spcBef>
                <a:spcPts val="0"/>
              </a:spcBef>
              <a:spcAft>
                <a:spcPts val="0"/>
              </a:spcAft>
              <a:buNone/>
            </a:pPr>
            <a:r>
              <a:t/>
            </a:r>
            <a:endParaRPr sz="1800">
              <a:solidFill>
                <a:schemeClr val="dk1"/>
              </a:solidFill>
              <a:latin typeface="Calibri"/>
              <a:ea typeface="Calibri"/>
              <a:cs typeface="Calibri"/>
              <a:sym typeface="Calibri"/>
            </a:endParaRPr>
          </a:p>
          <a:p>
            <a:pPr indent="0" lvl="0" marL="0" rtl="0" algn="ctr">
              <a:spcBef>
                <a:spcPts val="0"/>
              </a:spcBef>
              <a:spcAft>
                <a:spcPts val="0"/>
              </a:spcAft>
              <a:buNone/>
            </a:pPr>
            <a:r>
              <a:t/>
            </a:r>
            <a:endParaRPr b="1" sz="1800">
              <a:solidFill>
                <a:schemeClr val="dk1"/>
              </a:solidFill>
              <a:latin typeface="Calibri"/>
              <a:ea typeface="Calibri"/>
              <a:cs typeface="Calibri"/>
              <a:sym typeface="Calibri"/>
            </a:endParaRPr>
          </a:p>
        </p:txBody>
      </p:sp>
      <p:pic>
        <p:nvPicPr>
          <p:cNvPr id="825" name="Google Shape;825;p69"/>
          <p:cNvPicPr preferRelativeResize="0"/>
          <p:nvPr/>
        </p:nvPicPr>
        <p:blipFill>
          <a:blip r:embed="rId3">
            <a:alphaModFix/>
          </a:blip>
          <a:stretch>
            <a:fillRect/>
          </a:stretch>
        </p:blipFill>
        <p:spPr>
          <a:xfrm>
            <a:off x="4309850" y="1399151"/>
            <a:ext cx="1397157" cy="408924"/>
          </a:xfrm>
          <a:prstGeom prst="rect">
            <a:avLst/>
          </a:prstGeom>
          <a:noFill/>
          <a:ln>
            <a:noFill/>
          </a:ln>
        </p:spPr>
      </p:pic>
      <p:grpSp>
        <p:nvGrpSpPr>
          <p:cNvPr id="826" name="Google Shape;826;p69"/>
          <p:cNvGrpSpPr/>
          <p:nvPr/>
        </p:nvGrpSpPr>
        <p:grpSpPr>
          <a:xfrm>
            <a:off x="395425" y="1301444"/>
            <a:ext cx="3761775" cy="2693006"/>
            <a:chOff x="395425" y="1301444"/>
            <a:chExt cx="3761775" cy="2693006"/>
          </a:xfrm>
        </p:grpSpPr>
        <p:pic>
          <p:nvPicPr>
            <p:cNvPr id="827" name="Google Shape;827;p69"/>
            <p:cNvPicPr preferRelativeResize="0"/>
            <p:nvPr/>
          </p:nvPicPr>
          <p:blipFill>
            <a:blip r:embed="rId4">
              <a:alphaModFix/>
            </a:blip>
            <a:stretch>
              <a:fillRect/>
            </a:stretch>
          </p:blipFill>
          <p:spPr>
            <a:xfrm>
              <a:off x="395425" y="1301444"/>
              <a:ext cx="3761775" cy="2693006"/>
            </a:xfrm>
            <a:prstGeom prst="rect">
              <a:avLst/>
            </a:prstGeom>
            <a:noFill/>
            <a:ln>
              <a:noFill/>
            </a:ln>
          </p:spPr>
        </p:pic>
        <p:sp>
          <p:nvSpPr>
            <p:cNvPr id="828" name="Google Shape;828;p69"/>
            <p:cNvSpPr/>
            <p:nvPr/>
          </p:nvSpPr>
          <p:spPr>
            <a:xfrm>
              <a:off x="2795600" y="2593475"/>
              <a:ext cx="328500" cy="1030500"/>
            </a:xfrm>
            <a:prstGeom prst="rect">
              <a:avLst/>
            </a:prstGeom>
            <a:solidFill>
              <a:srgbClr val="93C4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69"/>
            <p:cNvSpPr/>
            <p:nvPr/>
          </p:nvSpPr>
          <p:spPr>
            <a:xfrm>
              <a:off x="3038150" y="2571750"/>
              <a:ext cx="281100" cy="1052400"/>
            </a:xfrm>
            <a:prstGeom prst="rect">
              <a:avLst/>
            </a:prstGeom>
            <a:solidFill>
              <a:srgbClr val="93C4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69"/>
            <p:cNvSpPr/>
            <p:nvPr/>
          </p:nvSpPr>
          <p:spPr>
            <a:xfrm>
              <a:off x="3252850" y="2547950"/>
              <a:ext cx="281100" cy="1076100"/>
            </a:xfrm>
            <a:prstGeom prst="rect">
              <a:avLst/>
            </a:prstGeom>
            <a:solidFill>
              <a:srgbClr val="93C4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69"/>
            <p:cNvSpPr/>
            <p:nvPr/>
          </p:nvSpPr>
          <p:spPr>
            <a:xfrm>
              <a:off x="3486200" y="2366975"/>
              <a:ext cx="281100" cy="1257000"/>
            </a:xfrm>
            <a:prstGeom prst="rect">
              <a:avLst/>
            </a:prstGeom>
            <a:solidFill>
              <a:srgbClr val="93C4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69"/>
            <p:cNvSpPr/>
            <p:nvPr/>
          </p:nvSpPr>
          <p:spPr>
            <a:xfrm>
              <a:off x="3705500" y="1609725"/>
              <a:ext cx="308400" cy="2014500"/>
            </a:xfrm>
            <a:prstGeom prst="rect">
              <a:avLst/>
            </a:pr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6" name="Shape 836"/>
        <p:cNvGrpSpPr/>
        <p:nvPr/>
      </p:nvGrpSpPr>
      <p:grpSpPr>
        <a:xfrm>
          <a:off x="0" y="0"/>
          <a:ext cx="0" cy="0"/>
          <a:chOff x="0" y="0"/>
          <a:chExt cx="0" cy="0"/>
        </a:xfrm>
      </p:grpSpPr>
      <p:sp>
        <p:nvSpPr>
          <p:cNvPr id="837" name="Google Shape;837;p7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Train on train set validate on less2</a:t>
            </a:r>
            <a:endParaRPr/>
          </a:p>
        </p:txBody>
      </p:sp>
      <p:pic>
        <p:nvPicPr>
          <p:cNvPr id="838" name="Google Shape;838;p70"/>
          <p:cNvPicPr preferRelativeResize="0"/>
          <p:nvPr/>
        </p:nvPicPr>
        <p:blipFill>
          <a:blip r:embed="rId3">
            <a:alphaModFix/>
          </a:blip>
          <a:stretch>
            <a:fillRect/>
          </a:stretch>
        </p:blipFill>
        <p:spPr>
          <a:xfrm>
            <a:off x="152400" y="1170125"/>
            <a:ext cx="4329505" cy="3820975"/>
          </a:xfrm>
          <a:prstGeom prst="rect">
            <a:avLst/>
          </a:prstGeom>
          <a:noFill/>
          <a:ln>
            <a:noFill/>
          </a:ln>
        </p:spPr>
      </p:pic>
      <p:pic>
        <p:nvPicPr>
          <p:cNvPr id="839" name="Google Shape;839;p70"/>
          <p:cNvPicPr preferRelativeResize="0"/>
          <p:nvPr/>
        </p:nvPicPr>
        <p:blipFill>
          <a:blip r:embed="rId4">
            <a:alphaModFix/>
          </a:blip>
          <a:stretch>
            <a:fillRect/>
          </a:stretch>
        </p:blipFill>
        <p:spPr>
          <a:xfrm>
            <a:off x="4634305" y="1170125"/>
            <a:ext cx="4329505" cy="382097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3" name="Shape 843"/>
        <p:cNvGrpSpPr/>
        <p:nvPr/>
      </p:nvGrpSpPr>
      <p:grpSpPr>
        <a:xfrm>
          <a:off x="0" y="0"/>
          <a:ext cx="0" cy="0"/>
          <a:chOff x="0" y="0"/>
          <a:chExt cx="0" cy="0"/>
        </a:xfrm>
      </p:grpSpPr>
      <p:sp>
        <p:nvSpPr>
          <p:cNvPr id="844" name="Google Shape;844;p7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7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Train on over2, validate on less2</a:t>
            </a:r>
            <a:endParaRPr/>
          </a:p>
          <a:p>
            <a:pPr indent="0" lvl="0" marL="0" rtl="0" algn="l">
              <a:spcBef>
                <a:spcPts val="1600"/>
              </a:spcBef>
              <a:spcAft>
                <a:spcPts val="0"/>
              </a:spcAft>
              <a:buNone/>
            </a:pPr>
            <a:r>
              <a:rPr lang="en"/>
              <a:t>Train on train set, validate on test less2</a:t>
            </a:r>
            <a:endParaRPr/>
          </a:p>
          <a:p>
            <a:pPr indent="0" lvl="0" marL="0" rtl="0" algn="l">
              <a:spcBef>
                <a:spcPts val="1600"/>
              </a:spcBef>
              <a:spcAft>
                <a:spcPts val="1600"/>
              </a:spcAft>
              <a:buNone/>
            </a:pPr>
            <a:r>
              <a:rPr lang="en"/>
              <a:t>Train on train set, validate on less2</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29"/>
          <p:cNvSpPr/>
          <p:nvPr/>
        </p:nvSpPr>
        <p:spPr>
          <a:xfrm>
            <a:off x="256850" y="110425"/>
            <a:ext cx="2459400" cy="886200"/>
          </a:xfrm>
          <a:prstGeom prst="rect">
            <a:avLst/>
          </a:prstGeom>
          <a:solidFill>
            <a:srgbClr val="D9D9D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500">
                <a:solidFill>
                  <a:srgbClr val="FFFFFF"/>
                </a:solidFill>
              </a:rPr>
              <a:t>Data</a:t>
            </a:r>
            <a:endParaRPr sz="2500">
              <a:solidFill>
                <a:srgbClr val="FFFFFF"/>
              </a:solidFill>
            </a:endParaRPr>
          </a:p>
        </p:txBody>
      </p:sp>
      <p:sp>
        <p:nvSpPr>
          <p:cNvPr id="184" name="Google Shape;184;p29"/>
          <p:cNvSpPr/>
          <p:nvPr/>
        </p:nvSpPr>
        <p:spPr>
          <a:xfrm>
            <a:off x="256850" y="2117325"/>
            <a:ext cx="2459400" cy="886200"/>
          </a:xfrm>
          <a:prstGeom prst="rect">
            <a:avLst/>
          </a:prstGeom>
          <a:solidFill>
            <a:srgbClr val="D9D9D9"/>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000">
                <a:solidFill>
                  <a:schemeClr val="lt1"/>
                </a:solidFill>
              </a:rPr>
              <a:t>Sentiment Analysis</a:t>
            </a:r>
            <a:endParaRPr sz="2000">
              <a:solidFill>
                <a:srgbClr val="FFFFFF"/>
              </a:solidFill>
            </a:endParaRPr>
          </a:p>
        </p:txBody>
      </p:sp>
      <p:sp>
        <p:nvSpPr>
          <p:cNvPr id="185" name="Google Shape;185;p29"/>
          <p:cNvSpPr/>
          <p:nvPr/>
        </p:nvSpPr>
        <p:spPr>
          <a:xfrm>
            <a:off x="256850" y="1113875"/>
            <a:ext cx="2459400" cy="886200"/>
          </a:xfrm>
          <a:prstGeom prst="rect">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lt1"/>
                </a:solidFill>
              </a:rPr>
              <a:t>Review Categorization</a:t>
            </a:r>
            <a:endParaRPr sz="2000">
              <a:solidFill>
                <a:srgbClr val="FFFFFF"/>
              </a:solidFill>
            </a:endParaRPr>
          </a:p>
        </p:txBody>
      </p:sp>
      <p:sp>
        <p:nvSpPr>
          <p:cNvPr id="186" name="Google Shape;186;p29"/>
          <p:cNvSpPr/>
          <p:nvPr/>
        </p:nvSpPr>
        <p:spPr>
          <a:xfrm>
            <a:off x="256850" y="3120775"/>
            <a:ext cx="2459400" cy="886200"/>
          </a:xfrm>
          <a:prstGeom prst="rect">
            <a:avLst/>
          </a:prstGeom>
          <a:solidFill>
            <a:srgbClr val="D9D9D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rPr>
              <a:t>Description Vectorization</a:t>
            </a:r>
            <a:endParaRPr sz="2000">
              <a:solidFill>
                <a:srgbClr val="FFFFFF"/>
              </a:solidFill>
            </a:endParaRPr>
          </a:p>
        </p:txBody>
      </p:sp>
      <p:sp>
        <p:nvSpPr>
          <p:cNvPr id="187" name="Google Shape;187;p29"/>
          <p:cNvSpPr/>
          <p:nvPr/>
        </p:nvSpPr>
        <p:spPr>
          <a:xfrm>
            <a:off x="256850" y="4124225"/>
            <a:ext cx="2459400" cy="8862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lang="en" sz="2000">
                <a:solidFill>
                  <a:schemeClr val="lt1"/>
                </a:solidFill>
              </a:rPr>
              <a:t>Prediction</a:t>
            </a:r>
            <a:r>
              <a:rPr lang="en" sz="2000">
                <a:solidFill>
                  <a:srgbClr val="FFFFFF"/>
                </a:solidFill>
              </a:rPr>
              <a:t> </a:t>
            </a:r>
            <a:endParaRPr sz="2000">
              <a:solidFill>
                <a:srgbClr val="FFFFFF"/>
              </a:solidFill>
            </a:endParaRPr>
          </a:p>
        </p:txBody>
      </p:sp>
      <p:sp>
        <p:nvSpPr>
          <p:cNvPr id="188" name="Google Shape;188;p29"/>
          <p:cNvSpPr/>
          <p:nvPr/>
        </p:nvSpPr>
        <p:spPr>
          <a:xfrm>
            <a:off x="3086100" y="217150"/>
            <a:ext cx="1348800" cy="1683300"/>
          </a:xfrm>
          <a:prstGeom prst="roundRect">
            <a:avLst>
              <a:gd fmla="val 16667" name="adj"/>
            </a:avLst>
          </a:prstGeom>
          <a:solidFill>
            <a:srgbClr val="D9EA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 sz="1200"/>
              <a:t>knowledge</a:t>
            </a:r>
            <a:endParaRPr sz="1200"/>
          </a:p>
          <a:p>
            <a:pPr indent="0" lvl="0" marL="0" rtl="0" algn="l">
              <a:spcBef>
                <a:spcPts val="0"/>
              </a:spcBef>
              <a:spcAft>
                <a:spcPts val="0"/>
              </a:spcAft>
              <a:buNone/>
            </a:pPr>
            <a:r>
              <a:rPr lang="en" sz="1200"/>
              <a:t>data</a:t>
            </a:r>
            <a:endParaRPr sz="1200"/>
          </a:p>
          <a:p>
            <a:pPr indent="0" lvl="0" marL="0" rtl="0" algn="l">
              <a:spcBef>
                <a:spcPts val="0"/>
              </a:spcBef>
              <a:spcAft>
                <a:spcPts val="0"/>
              </a:spcAft>
              <a:buNone/>
            </a:pPr>
            <a:r>
              <a:rPr lang="en" sz="1200"/>
              <a:t>news</a:t>
            </a:r>
            <a:endParaRPr sz="1200"/>
          </a:p>
          <a:p>
            <a:pPr indent="0" lvl="0" marL="0" rtl="0" algn="l">
              <a:spcBef>
                <a:spcPts val="0"/>
              </a:spcBef>
              <a:spcAft>
                <a:spcPts val="0"/>
              </a:spcAft>
              <a:buNone/>
            </a:pPr>
            <a:r>
              <a:rPr lang="en" sz="1200"/>
              <a:t>intelligence</a:t>
            </a:r>
            <a:endParaRPr sz="1200"/>
          </a:p>
          <a:p>
            <a:pPr indent="0" lvl="0" marL="0" rtl="0" algn="l">
              <a:spcBef>
                <a:spcPts val="0"/>
              </a:spcBef>
              <a:spcAft>
                <a:spcPts val="0"/>
              </a:spcAft>
              <a:buNone/>
            </a:pPr>
            <a:r>
              <a:rPr lang="en" sz="1200"/>
              <a:t>insight</a:t>
            </a:r>
            <a:endParaRPr sz="1200"/>
          </a:p>
          <a:p>
            <a:pPr indent="0" lvl="0" marL="0" rtl="0" algn="l">
              <a:spcBef>
                <a:spcPts val="0"/>
              </a:spcBef>
              <a:spcAft>
                <a:spcPts val="0"/>
              </a:spcAft>
              <a:buNone/>
            </a:pPr>
            <a:r>
              <a:rPr lang="en" sz="1200"/>
              <a:t>......</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t/>
            </a:r>
            <a:endParaRPr sz="1200"/>
          </a:p>
        </p:txBody>
      </p:sp>
      <p:sp>
        <p:nvSpPr>
          <p:cNvPr id="189" name="Google Shape;189;p29"/>
          <p:cNvSpPr/>
          <p:nvPr/>
        </p:nvSpPr>
        <p:spPr>
          <a:xfrm>
            <a:off x="3162300" y="217325"/>
            <a:ext cx="1178400" cy="288600"/>
          </a:xfrm>
          <a:prstGeom prst="roundRect">
            <a:avLst>
              <a:gd fmla="val 16667" name="adj"/>
            </a:avLst>
          </a:prstGeom>
          <a:solidFill>
            <a:srgbClr val="18B39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rPr>
              <a:t>Information</a:t>
            </a:r>
            <a:endParaRPr>
              <a:solidFill>
                <a:srgbClr val="FFFFFF"/>
              </a:solidFill>
            </a:endParaRPr>
          </a:p>
        </p:txBody>
      </p:sp>
      <p:grpSp>
        <p:nvGrpSpPr>
          <p:cNvPr id="190" name="Google Shape;190;p29"/>
          <p:cNvGrpSpPr/>
          <p:nvPr/>
        </p:nvGrpSpPr>
        <p:grpSpPr>
          <a:xfrm>
            <a:off x="3983847" y="2052853"/>
            <a:ext cx="3294130" cy="411900"/>
            <a:chOff x="3831447" y="1824253"/>
            <a:chExt cx="3294130" cy="411900"/>
          </a:xfrm>
        </p:grpSpPr>
        <p:sp>
          <p:nvSpPr>
            <p:cNvPr id="191" name="Google Shape;191;p29"/>
            <p:cNvSpPr txBox="1"/>
            <p:nvPr/>
          </p:nvSpPr>
          <p:spPr>
            <a:xfrm>
              <a:off x="3831447" y="1824253"/>
              <a:ext cx="2906100" cy="411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rgbClr val="9900FF"/>
                  </a:solidFill>
                </a:rPr>
                <a:t>Cosine Similarity</a:t>
              </a:r>
              <a:endParaRPr b="1" sz="1800">
                <a:solidFill>
                  <a:srgbClr val="9900FF"/>
                </a:solidFill>
              </a:endParaRPr>
            </a:p>
          </p:txBody>
        </p:sp>
        <p:pic>
          <p:nvPicPr>
            <p:cNvPr id="192" name="Google Shape;192;p29"/>
            <p:cNvPicPr preferRelativeResize="0"/>
            <p:nvPr/>
          </p:nvPicPr>
          <p:blipFill>
            <a:blip r:embed="rId3">
              <a:alphaModFix/>
            </a:blip>
            <a:stretch>
              <a:fillRect/>
            </a:stretch>
          </p:blipFill>
          <p:spPr>
            <a:xfrm>
              <a:off x="6315800" y="1885900"/>
              <a:ext cx="809777" cy="288600"/>
            </a:xfrm>
            <a:prstGeom prst="rect">
              <a:avLst/>
            </a:prstGeom>
            <a:noFill/>
            <a:ln>
              <a:noFill/>
            </a:ln>
          </p:spPr>
        </p:pic>
      </p:grpSp>
      <p:sp>
        <p:nvSpPr>
          <p:cNvPr id="193" name="Google Shape;193;p29"/>
          <p:cNvSpPr/>
          <p:nvPr/>
        </p:nvSpPr>
        <p:spPr>
          <a:xfrm>
            <a:off x="4610100" y="217150"/>
            <a:ext cx="1348800" cy="1683300"/>
          </a:xfrm>
          <a:prstGeom prst="roundRect">
            <a:avLst>
              <a:gd fmla="val 16667" name="adj"/>
            </a:avLst>
          </a:prstGeom>
          <a:solidFill>
            <a:srgbClr val="FFE5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 sz="1200"/>
              <a:t>inspiring</a:t>
            </a:r>
            <a:endParaRPr sz="1200"/>
          </a:p>
          <a:p>
            <a:pPr indent="0" lvl="0" marL="0" rtl="0" algn="l">
              <a:spcBef>
                <a:spcPts val="0"/>
              </a:spcBef>
              <a:spcAft>
                <a:spcPts val="0"/>
              </a:spcAft>
              <a:buNone/>
            </a:pPr>
            <a:r>
              <a:rPr lang="en" sz="1200"/>
              <a:t>feeling</a:t>
            </a:r>
            <a:endParaRPr sz="1200"/>
          </a:p>
          <a:p>
            <a:pPr indent="0" lvl="0" marL="0" rtl="0" algn="l">
              <a:spcBef>
                <a:spcPts val="0"/>
              </a:spcBef>
              <a:spcAft>
                <a:spcPts val="0"/>
              </a:spcAft>
              <a:buNone/>
            </a:pPr>
            <a:r>
              <a:rPr lang="en" sz="1200"/>
              <a:t>delight</a:t>
            </a:r>
            <a:endParaRPr sz="1200"/>
          </a:p>
          <a:p>
            <a:pPr indent="0" lvl="0" marL="0" rtl="0" algn="l">
              <a:spcBef>
                <a:spcPts val="0"/>
              </a:spcBef>
              <a:spcAft>
                <a:spcPts val="0"/>
              </a:spcAft>
              <a:buNone/>
            </a:pPr>
            <a:r>
              <a:rPr lang="en" sz="1200"/>
              <a:t>disappoint</a:t>
            </a:r>
            <a:endParaRPr sz="1200"/>
          </a:p>
          <a:p>
            <a:pPr indent="0" lvl="0" marL="0" rtl="0" algn="l">
              <a:spcBef>
                <a:spcPts val="0"/>
              </a:spcBef>
              <a:spcAft>
                <a:spcPts val="0"/>
              </a:spcAft>
              <a:buNone/>
            </a:pPr>
            <a:r>
              <a:rPr lang="en" sz="1200"/>
              <a:t>unhappy</a:t>
            </a:r>
            <a:endParaRPr sz="1200"/>
          </a:p>
          <a:p>
            <a:pPr indent="0" lvl="0" marL="0" rtl="0" algn="l">
              <a:spcBef>
                <a:spcPts val="0"/>
              </a:spcBef>
              <a:spcAft>
                <a:spcPts val="0"/>
              </a:spcAft>
              <a:buNone/>
            </a:pPr>
            <a:r>
              <a:rPr lang="en" sz="1200"/>
              <a:t>......</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t/>
            </a:r>
            <a:endParaRPr sz="1200"/>
          </a:p>
        </p:txBody>
      </p:sp>
      <p:sp>
        <p:nvSpPr>
          <p:cNvPr id="194" name="Google Shape;194;p29"/>
          <p:cNvSpPr/>
          <p:nvPr/>
        </p:nvSpPr>
        <p:spPr>
          <a:xfrm>
            <a:off x="4686300" y="217325"/>
            <a:ext cx="1178400" cy="288600"/>
          </a:xfrm>
          <a:prstGeom prst="roundRect">
            <a:avLst>
              <a:gd fmla="val 16667" name="adj"/>
            </a:avLst>
          </a:prstGeom>
          <a:solidFill>
            <a:srgbClr val="F1C23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rPr>
              <a:t>Emotion</a:t>
            </a:r>
            <a:endParaRPr>
              <a:solidFill>
                <a:srgbClr val="FFFFFF"/>
              </a:solidFill>
            </a:endParaRPr>
          </a:p>
        </p:txBody>
      </p:sp>
      <p:sp>
        <p:nvSpPr>
          <p:cNvPr id="195" name="Google Shape;195;p29"/>
          <p:cNvSpPr/>
          <p:nvPr/>
        </p:nvSpPr>
        <p:spPr>
          <a:xfrm>
            <a:off x="6134100" y="217150"/>
            <a:ext cx="1348800" cy="1683300"/>
          </a:xfrm>
          <a:prstGeom prst="roundRect">
            <a:avLst>
              <a:gd fmla="val 16667" name="adj"/>
            </a:avLst>
          </a:prstGeom>
          <a:solidFill>
            <a:srgbClr val="FCE5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 sz="1200"/>
              <a:t>advertisement</a:t>
            </a:r>
            <a:endParaRPr sz="1200"/>
          </a:p>
          <a:p>
            <a:pPr indent="0" lvl="0" marL="0" rtl="0" algn="l">
              <a:spcBef>
                <a:spcPts val="0"/>
              </a:spcBef>
              <a:spcAft>
                <a:spcPts val="0"/>
              </a:spcAft>
              <a:buNone/>
            </a:pPr>
            <a:r>
              <a:rPr lang="en" sz="1200"/>
              <a:t>promotion</a:t>
            </a:r>
            <a:endParaRPr sz="1200"/>
          </a:p>
          <a:p>
            <a:pPr indent="0" lvl="0" marL="0" rtl="0" algn="l">
              <a:spcBef>
                <a:spcPts val="0"/>
              </a:spcBef>
              <a:spcAft>
                <a:spcPts val="0"/>
              </a:spcAft>
              <a:buNone/>
            </a:pPr>
            <a:r>
              <a:rPr lang="en" sz="1200"/>
              <a:t>sponsor</a:t>
            </a:r>
            <a:endParaRPr sz="1200"/>
          </a:p>
          <a:p>
            <a:pPr indent="0" lvl="0" marL="0" rtl="0" algn="l">
              <a:spcBef>
                <a:spcPts val="0"/>
              </a:spcBef>
              <a:spcAft>
                <a:spcPts val="0"/>
              </a:spcAft>
              <a:buNone/>
            </a:pPr>
            <a:r>
              <a:rPr lang="en" sz="1200"/>
              <a:t>product</a:t>
            </a:r>
            <a:endParaRPr sz="1200"/>
          </a:p>
          <a:p>
            <a:pPr indent="0" lvl="0" marL="0" rtl="0" algn="l">
              <a:spcBef>
                <a:spcPts val="0"/>
              </a:spcBef>
              <a:spcAft>
                <a:spcPts val="0"/>
              </a:spcAft>
              <a:buNone/>
            </a:pPr>
            <a:r>
              <a:rPr lang="en" sz="1200"/>
              <a:t>brochure</a:t>
            </a:r>
            <a:endParaRPr sz="1200"/>
          </a:p>
          <a:p>
            <a:pPr indent="0" lvl="0" marL="0" rtl="0" algn="l">
              <a:spcBef>
                <a:spcPts val="0"/>
              </a:spcBef>
              <a:spcAft>
                <a:spcPts val="0"/>
              </a:spcAft>
              <a:buNone/>
            </a:pPr>
            <a:r>
              <a:rPr lang="en" sz="1200"/>
              <a:t>......</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t/>
            </a:r>
            <a:endParaRPr sz="1200"/>
          </a:p>
        </p:txBody>
      </p:sp>
      <p:sp>
        <p:nvSpPr>
          <p:cNvPr id="196" name="Google Shape;196;p29"/>
          <p:cNvSpPr/>
          <p:nvPr/>
        </p:nvSpPr>
        <p:spPr>
          <a:xfrm>
            <a:off x="6210300" y="217325"/>
            <a:ext cx="1178400" cy="288600"/>
          </a:xfrm>
          <a:prstGeom prst="roundRect">
            <a:avLst>
              <a:gd fmla="val 16667" name="adj"/>
            </a:avLst>
          </a:prstGeom>
          <a:solidFill>
            <a:srgbClr val="E6913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rPr>
              <a:t>Advertisement</a:t>
            </a:r>
            <a:endParaRPr sz="1100">
              <a:solidFill>
                <a:srgbClr val="FFFFFF"/>
              </a:solidFill>
            </a:endParaRPr>
          </a:p>
        </p:txBody>
      </p:sp>
      <p:sp>
        <p:nvSpPr>
          <p:cNvPr id="197" name="Google Shape;197;p29"/>
          <p:cNvSpPr/>
          <p:nvPr/>
        </p:nvSpPr>
        <p:spPr>
          <a:xfrm>
            <a:off x="7658100" y="217150"/>
            <a:ext cx="1348800" cy="1683300"/>
          </a:xfrm>
          <a:prstGeom prst="roundRect">
            <a:avLst>
              <a:gd fmla="val 16667" name="adj"/>
            </a:avLst>
          </a:prstGeom>
          <a:solidFill>
            <a:srgbClr val="C9DA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 sz="1200"/>
              <a:t>audio</a:t>
            </a:r>
            <a:endParaRPr sz="1200"/>
          </a:p>
          <a:p>
            <a:pPr indent="0" lvl="0" marL="0" rtl="0" algn="l">
              <a:spcBef>
                <a:spcPts val="0"/>
              </a:spcBef>
              <a:spcAft>
                <a:spcPts val="0"/>
              </a:spcAft>
              <a:buNone/>
            </a:pPr>
            <a:r>
              <a:rPr lang="en" sz="1200"/>
              <a:t>sound</a:t>
            </a:r>
            <a:endParaRPr sz="1200"/>
          </a:p>
          <a:p>
            <a:pPr indent="0" lvl="0" marL="0" rtl="0" algn="l">
              <a:spcBef>
                <a:spcPts val="0"/>
              </a:spcBef>
              <a:spcAft>
                <a:spcPts val="0"/>
              </a:spcAft>
              <a:buNone/>
            </a:pPr>
            <a:r>
              <a:rPr lang="en" sz="1200"/>
              <a:t>voice</a:t>
            </a:r>
            <a:endParaRPr sz="1200"/>
          </a:p>
          <a:p>
            <a:pPr indent="0" lvl="0" marL="0" rtl="0" algn="l">
              <a:spcBef>
                <a:spcPts val="0"/>
              </a:spcBef>
              <a:spcAft>
                <a:spcPts val="0"/>
              </a:spcAft>
              <a:buNone/>
            </a:pPr>
            <a:r>
              <a:rPr lang="en" sz="1200"/>
              <a:t>acoustic</a:t>
            </a:r>
            <a:endParaRPr sz="1200"/>
          </a:p>
          <a:p>
            <a:pPr indent="0" lvl="0" marL="0" rtl="0" algn="l">
              <a:spcBef>
                <a:spcPts val="0"/>
              </a:spcBef>
              <a:spcAft>
                <a:spcPts val="0"/>
              </a:spcAft>
              <a:buNone/>
            </a:pPr>
            <a:r>
              <a:rPr lang="en" sz="1200"/>
              <a:t>frequency</a:t>
            </a:r>
            <a:endParaRPr sz="1200"/>
          </a:p>
          <a:p>
            <a:pPr indent="0" lvl="0" marL="0" rtl="0" algn="l">
              <a:spcBef>
                <a:spcPts val="0"/>
              </a:spcBef>
              <a:spcAft>
                <a:spcPts val="0"/>
              </a:spcAft>
              <a:buNone/>
            </a:pPr>
            <a:r>
              <a:rPr lang="en" sz="1200"/>
              <a:t>......</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t/>
            </a:r>
            <a:endParaRPr sz="1200"/>
          </a:p>
        </p:txBody>
      </p:sp>
      <p:sp>
        <p:nvSpPr>
          <p:cNvPr id="198" name="Google Shape;198;p29"/>
          <p:cNvSpPr/>
          <p:nvPr/>
        </p:nvSpPr>
        <p:spPr>
          <a:xfrm>
            <a:off x="7734300" y="217325"/>
            <a:ext cx="1178400" cy="288600"/>
          </a:xfrm>
          <a:prstGeom prst="roundRect">
            <a:avLst>
              <a:gd fmla="val 16667" name="adj"/>
            </a:avLst>
          </a:prstGeom>
          <a:solidFill>
            <a:srgbClr val="3C78D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rPr>
              <a:t>Audio</a:t>
            </a:r>
            <a:endParaRPr>
              <a:solidFill>
                <a:srgbClr val="FFFFFF"/>
              </a:solidFill>
            </a:endParaRPr>
          </a:p>
        </p:txBody>
      </p:sp>
      <p:sp>
        <p:nvSpPr>
          <p:cNvPr id="199" name="Google Shape;199;p29"/>
          <p:cNvSpPr txBox="1"/>
          <p:nvPr/>
        </p:nvSpPr>
        <p:spPr>
          <a:xfrm>
            <a:off x="3355725" y="2608375"/>
            <a:ext cx="4938300" cy="2066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t>"</a:t>
            </a:r>
            <a:r>
              <a:rPr lang="en" sz="1800"/>
              <a:t>Makes me so motivated! It has a fantastic and enormous variety of sounds and speeds. Very informative and gained some new insights that will help me take my workout to the next level. But the advertisements are annoying, they interrupt already brief podcasts.</a:t>
            </a:r>
            <a:r>
              <a:rPr lang="en" sz="1800">
                <a:solidFill>
                  <a:srgbClr val="B45F06"/>
                </a:solidFill>
              </a:rPr>
              <a:t> </a:t>
            </a:r>
            <a:r>
              <a:rPr lang="en" sz="1800"/>
              <a:t>"</a:t>
            </a:r>
            <a:endParaRPr sz="18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0"/>
                                        </p:tgtEl>
                                        <p:attrNameLst>
                                          <p:attrName>style.visibility</p:attrName>
                                        </p:attrNameLst>
                                      </p:cBhvr>
                                      <p:to>
                                        <p:strVal val="visible"/>
                                      </p:to>
                                    </p:set>
                                    <p:animEffect filter="fade" transition="in">
                                      <p:cBhvr>
                                        <p:cTn dur="1000"/>
                                        <p:tgtEl>
                                          <p:spTgt spid="19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30"/>
          <p:cNvSpPr/>
          <p:nvPr/>
        </p:nvSpPr>
        <p:spPr>
          <a:xfrm>
            <a:off x="256850" y="110425"/>
            <a:ext cx="2459400" cy="886200"/>
          </a:xfrm>
          <a:prstGeom prst="rect">
            <a:avLst/>
          </a:prstGeom>
          <a:solidFill>
            <a:srgbClr val="D9D9D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500">
                <a:solidFill>
                  <a:srgbClr val="FFFFFF"/>
                </a:solidFill>
              </a:rPr>
              <a:t>Data</a:t>
            </a:r>
            <a:endParaRPr sz="2500">
              <a:solidFill>
                <a:srgbClr val="FFFFFF"/>
              </a:solidFill>
            </a:endParaRPr>
          </a:p>
        </p:txBody>
      </p:sp>
      <p:sp>
        <p:nvSpPr>
          <p:cNvPr id="205" name="Google Shape;205;p30"/>
          <p:cNvSpPr/>
          <p:nvPr/>
        </p:nvSpPr>
        <p:spPr>
          <a:xfrm>
            <a:off x="256850" y="2117325"/>
            <a:ext cx="2459400" cy="886200"/>
          </a:xfrm>
          <a:prstGeom prst="rect">
            <a:avLst/>
          </a:prstGeom>
          <a:solidFill>
            <a:srgbClr val="D9D9D9"/>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000">
                <a:solidFill>
                  <a:schemeClr val="lt1"/>
                </a:solidFill>
              </a:rPr>
              <a:t>Sentiment Analysis</a:t>
            </a:r>
            <a:endParaRPr sz="2000">
              <a:solidFill>
                <a:srgbClr val="FFFFFF"/>
              </a:solidFill>
            </a:endParaRPr>
          </a:p>
        </p:txBody>
      </p:sp>
      <p:sp>
        <p:nvSpPr>
          <p:cNvPr id="206" name="Google Shape;206;p30"/>
          <p:cNvSpPr/>
          <p:nvPr/>
        </p:nvSpPr>
        <p:spPr>
          <a:xfrm>
            <a:off x="256850" y="1113875"/>
            <a:ext cx="2459400" cy="886200"/>
          </a:xfrm>
          <a:prstGeom prst="rect">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lt1"/>
                </a:solidFill>
              </a:rPr>
              <a:t>Review Categorization</a:t>
            </a:r>
            <a:endParaRPr sz="2000">
              <a:solidFill>
                <a:srgbClr val="FFFFFF"/>
              </a:solidFill>
            </a:endParaRPr>
          </a:p>
        </p:txBody>
      </p:sp>
      <p:sp>
        <p:nvSpPr>
          <p:cNvPr id="207" name="Google Shape;207;p30"/>
          <p:cNvSpPr/>
          <p:nvPr/>
        </p:nvSpPr>
        <p:spPr>
          <a:xfrm>
            <a:off x="256850" y="3120775"/>
            <a:ext cx="2459400" cy="886200"/>
          </a:xfrm>
          <a:prstGeom prst="rect">
            <a:avLst/>
          </a:prstGeom>
          <a:solidFill>
            <a:srgbClr val="D9D9D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rPr>
              <a:t>Description Vectorization</a:t>
            </a:r>
            <a:endParaRPr sz="2000">
              <a:solidFill>
                <a:srgbClr val="FFFFFF"/>
              </a:solidFill>
            </a:endParaRPr>
          </a:p>
        </p:txBody>
      </p:sp>
      <p:sp>
        <p:nvSpPr>
          <p:cNvPr id="208" name="Google Shape;208;p30"/>
          <p:cNvSpPr/>
          <p:nvPr/>
        </p:nvSpPr>
        <p:spPr>
          <a:xfrm>
            <a:off x="256850" y="4124225"/>
            <a:ext cx="2459400" cy="8862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lang="en" sz="2000">
                <a:solidFill>
                  <a:schemeClr val="lt1"/>
                </a:solidFill>
              </a:rPr>
              <a:t>Prediction</a:t>
            </a:r>
            <a:r>
              <a:rPr lang="en" sz="2000">
                <a:solidFill>
                  <a:srgbClr val="FFFFFF"/>
                </a:solidFill>
              </a:rPr>
              <a:t> </a:t>
            </a:r>
            <a:endParaRPr sz="2000">
              <a:solidFill>
                <a:srgbClr val="FFFFFF"/>
              </a:solidFill>
            </a:endParaRPr>
          </a:p>
        </p:txBody>
      </p:sp>
      <p:sp>
        <p:nvSpPr>
          <p:cNvPr id="209" name="Google Shape;209;p30"/>
          <p:cNvSpPr/>
          <p:nvPr/>
        </p:nvSpPr>
        <p:spPr>
          <a:xfrm>
            <a:off x="3086100" y="217150"/>
            <a:ext cx="1348800" cy="1683300"/>
          </a:xfrm>
          <a:prstGeom prst="roundRect">
            <a:avLst>
              <a:gd fmla="val 16667" name="adj"/>
            </a:avLst>
          </a:prstGeom>
          <a:solidFill>
            <a:srgbClr val="D9EA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 sz="1200"/>
              <a:t>knowledge</a:t>
            </a:r>
            <a:endParaRPr sz="1200"/>
          </a:p>
          <a:p>
            <a:pPr indent="0" lvl="0" marL="0" rtl="0" algn="l">
              <a:spcBef>
                <a:spcPts val="0"/>
              </a:spcBef>
              <a:spcAft>
                <a:spcPts val="0"/>
              </a:spcAft>
              <a:buNone/>
            </a:pPr>
            <a:r>
              <a:rPr lang="en" sz="1200"/>
              <a:t>data</a:t>
            </a:r>
            <a:endParaRPr sz="1200"/>
          </a:p>
          <a:p>
            <a:pPr indent="0" lvl="0" marL="0" rtl="0" algn="l">
              <a:spcBef>
                <a:spcPts val="0"/>
              </a:spcBef>
              <a:spcAft>
                <a:spcPts val="0"/>
              </a:spcAft>
              <a:buNone/>
            </a:pPr>
            <a:r>
              <a:rPr lang="en" sz="1200"/>
              <a:t>news</a:t>
            </a:r>
            <a:endParaRPr sz="1200"/>
          </a:p>
          <a:p>
            <a:pPr indent="0" lvl="0" marL="0" rtl="0" algn="l">
              <a:spcBef>
                <a:spcPts val="0"/>
              </a:spcBef>
              <a:spcAft>
                <a:spcPts val="0"/>
              </a:spcAft>
              <a:buNone/>
            </a:pPr>
            <a:r>
              <a:rPr lang="en" sz="1200"/>
              <a:t>intelligence</a:t>
            </a:r>
            <a:endParaRPr sz="1200"/>
          </a:p>
          <a:p>
            <a:pPr indent="0" lvl="0" marL="0" rtl="0" algn="l">
              <a:spcBef>
                <a:spcPts val="0"/>
              </a:spcBef>
              <a:spcAft>
                <a:spcPts val="0"/>
              </a:spcAft>
              <a:buNone/>
            </a:pPr>
            <a:r>
              <a:rPr lang="en" sz="1200"/>
              <a:t>insight</a:t>
            </a:r>
            <a:endParaRPr sz="1200"/>
          </a:p>
          <a:p>
            <a:pPr indent="0" lvl="0" marL="0" rtl="0" algn="l">
              <a:spcBef>
                <a:spcPts val="0"/>
              </a:spcBef>
              <a:spcAft>
                <a:spcPts val="0"/>
              </a:spcAft>
              <a:buNone/>
            </a:pPr>
            <a:r>
              <a:rPr lang="en" sz="1200"/>
              <a:t>......</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t/>
            </a:r>
            <a:endParaRPr sz="1200"/>
          </a:p>
        </p:txBody>
      </p:sp>
      <p:sp>
        <p:nvSpPr>
          <p:cNvPr id="210" name="Google Shape;210;p30"/>
          <p:cNvSpPr/>
          <p:nvPr/>
        </p:nvSpPr>
        <p:spPr>
          <a:xfrm>
            <a:off x="3162300" y="217325"/>
            <a:ext cx="1178400" cy="288600"/>
          </a:xfrm>
          <a:prstGeom prst="roundRect">
            <a:avLst>
              <a:gd fmla="val 16667" name="adj"/>
            </a:avLst>
          </a:prstGeom>
          <a:solidFill>
            <a:srgbClr val="18B39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rPr>
              <a:t>Information</a:t>
            </a:r>
            <a:endParaRPr>
              <a:solidFill>
                <a:srgbClr val="FFFFFF"/>
              </a:solidFill>
            </a:endParaRPr>
          </a:p>
        </p:txBody>
      </p:sp>
      <p:grpSp>
        <p:nvGrpSpPr>
          <p:cNvPr id="211" name="Google Shape;211;p30"/>
          <p:cNvGrpSpPr/>
          <p:nvPr/>
        </p:nvGrpSpPr>
        <p:grpSpPr>
          <a:xfrm>
            <a:off x="3983847" y="2052853"/>
            <a:ext cx="3294130" cy="411900"/>
            <a:chOff x="3831447" y="1824253"/>
            <a:chExt cx="3294130" cy="411900"/>
          </a:xfrm>
        </p:grpSpPr>
        <p:sp>
          <p:nvSpPr>
            <p:cNvPr id="212" name="Google Shape;212;p30"/>
            <p:cNvSpPr txBox="1"/>
            <p:nvPr/>
          </p:nvSpPr>
          <p:spPr>
            <a:xfrm>
              <a:off x="3831447" y="1824253"/>
              <a:ext cx="2906100" cy="411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rgbClr val="9900FF"/>
                  </a:solidFill>
                </a:rPr>
                <a:t>Cosine Similarity</a:t>
              </a:r>
              <a:endParaRPr b="1" sz="1800">
                <a:solidFill>
                  <a:srgbClr val="9900FF"/>
                </a:solidFill>
              </a:endParaRPr>
            </a:p>
          </p:txBody>
        </p:sp>
        <p:pic>
          <p:nvPicPr>
            <p:cNvPr id="213" name="Google Shape;213;p30"/>
            <p:cNvPicPr preferRelativeResize="0"/>
            <p:nvPr/>
          </p:nvPicPr>
          <p:blipFill>
            <a:blip r:embed="rId3">
              <a:alphaModFix/>
            </a:blip>
            <a:stretch>
              <a:fillRect/>
            </a:stretch>
          </p:blipFill>
          <p:spPr>
            <a:xfrm>
              <a:off x="6315800" y="1885900"/>
              <a:ext cx="809777" cy="288600"/>
            </a:xfrm>
            <a:prstGeom prst="rect">
              <a:avLst/>
            </a:prstGeom>
            <a:noFill/>
            <a:ln>
              <a:noFill/>
            </a:ln>
          </p:spPr>
        </p:pic>
      </p:grpSp>
      <p:sp>
        <p:nvSpPr>
          <p:cNvPr id="214" name="Google Shape;214;p30"/>
          <p:cNvSpPr/>
          <p:nvPr/>
        </p:nvSpPr>
        <p:spPr>
          <a:xfrm>
            <a:off x="4610100" y="217150"/>
            <a:ext cx="1348800" cy="1683300"/>
          </a:xfrm>
          <a:prstGeom prst="roundRect">
            <a:avLst>
              <a:gd fmla="val 16667" name="adj"/>
            </a:avLst>
          </a:prstGeom>
          <a:solidFill>
            <a:srgbClr val="FFE5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 sz="1200"/>
              <a:t>inspiring</a:t>
            </a:r>
            <a:endParaRPr sz="1200"/>
          </a:p>
          <a:p>
            <a:pPr indent="0" lvl="0" marL="0" rtl="0" algn="l">
              <a:spcBef>
                <a:spcPts val="0"/>
              </a:spcBef>
              <a:spcAft>
                <a:spcPts val="0"/>
              </a:spcAft>
              <a:buNone/>
            </a:pPr>
            <a:r>
              <a:rPr lang="en" sz="1200"/>
              <a:t>feeling</a:t>
            </a:r>
            <a:endParaRPr sz="1200"/>
          </a:p>
          <a:p>
            <a:pPr indent="0" lvl="0" marL="0" rtl="0" algn="l">
              <a:spcBef>
                <a:spcPts val="0"/>
              </a:spcBef>
              <a:spcAft>
                <a:spcPts val="0"/>
              </a:spcAft>
              <a:buNone/>
            </a:pPr>
            <a:r>
              <a:rPr lang="en" sz="1200"/>
              <a:t>delight</a:t>
            </a:r>
            <a:endParaRPr sz="1200"/>
          </a:p>
          <a:p>
            <a:pPr indent="0" lvl="0" marL="0" rtl="0" algn="l">
              <a:spcBef>
                <a:spcPts val="0"/>
              </a:spcBef>
              <a:spcAft>
                <a:spcPts val="0"/>
              </a:spcAft>
              <a:buNone/>
            </a:pPr>
            <a:r>
              <a:rPr lang="en" sz="1200"/>
              <a:t>disappoint</a:t>
            </a:r>
            <a:endParaRPr sz="1200"/>
          </a:p>
          <a:p>
            <a:pPr indent="0" lvl="0" marL="0" rtl="0" algn="l">
              <a:spcBef>
                <a:spcPts val="0"/>
              </a:spcBef>
              <a:spcAft>
                <a:spcPts val="0"/>
              </a:spcAft>
              <a:buNone/>
            </a:pPr>
            <a:r>
              <a:rPr lang="en" sz="1200"/>
              <a:t>unhappy</a:t>
            </a:r>
            <a:endParaRPr sz="1200"/>
          </a:p>
          <a:p>
            <a:pPr indent="0" lvl="0" marL="0" rtl="0" algn="l">
              <a:spcBef>
                <a:spcPts val="0"/>
              </a:spcBef>
              <a:spcAft>
                <a:spcPts val="0"/>
              </a:spcAft>
              <a:buNone/>
            </a:pPr>
            <a:r>
              <a:rPr lang="en" sz="1200"/>
              <a:t>......</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t/>
            </a:r>
            <a:endParaRPr sz="1200"/>
          </a:p>
        </p:txBody>
      </p:sp>
      <p:sp>
        <p:nvSpPr>
          <p:cNvPr id="215" name="Google Shape;215;p30"/>
          <p:cNvSpPr/>
          <p:nvPr/>
        </p:nvSpPr>
        <p:spPr>
          <a:xfrm>
            <a:off x="4686300" y="217325"/>
            <a:ext cx="1178400" cy="288600"/>
          </a:xfrm>
          <a:prstGeom prst="roundRect">
            <a:avLst>
              <a:gd fmla="val 16667" name="adj"/>
            </a:avLst>
          </a:prstGeom>
          <a:solidFill>
            <a:srgbClr val="F1C23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rPr>
              <a:t>Emotion</a:t>
            </a:r>
            <a:endParaRPr>
              <a:solidFill>
                <a:srgbClr val="FFFFFF"/>
              </a:solidFill>
            </a:endParaRPr>
          </a:p>
        </p:txBody>
      </p:sp>
      <p:sp>
        <p:nvSpPr>
          <p:cNvPr id="216" name="Google Shape;216;p30"/>
          <p:cNvSpPr/>
          <p:nvPr/>
        </p:nvSpPr>
        <p:spPr>
          <a:xfrm>
            <a:off x="6134100" y="217150"/>
            <a:ext cx="1348800" cy="1683300"/>
          </a:xfrm>
          <a:prstGeom prst="roundRect">
            <a:avLst>
              <a:gd fmla="val 16667" name="adj"/>
            </a:avLst>
          </a:prstGeom>
          <a:solidFill>
            <a:srgbClr val="FCE5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 sz="1200"/>
              <a:t>advertisement</a:t>
            </a:r>
            <a:endParaRPr sz="1200"/>
          </a:p>
          <a:p>
            <a:pPr indent="0" lvl="0" marL="0" rtl="0" algn="l">
              <a:spcBef>
                <a:spcPts val="0"/>
              </a:spcBef>
              <a:spcAft>
                <a:spcPts val="0"/>
              </a:spcAft>
              <a:buNone/>
            </a:pPr>
            <a:r>
              <a:rPr lang="en" sz="1200"/>
              <a:t>promotion</a:t>
            </a:r>
            <a:endParaRPr sz="1200"/>
          </a:p>
          <a:p>
            <a:pPr indent="0" lvl="0" marL="0" rtl="0" algn="l">
              <a:spcBef>
                <a:spcPts val="0"/>
              </a:spcBef>
              <a:spcAft>
                <a:spcPts val="0"/>
              </a:spcAft>
              <a:buNone/>
            </a:pPr>
            <a:r>
              <a:rPr lang="en" sz="1200"/>
              <a:t>sponsor</a:t>
            </a:r>
            <a:endParaRPr sz="1200"/>
          </a:p>
          <a:p>
            <a:pPr indent="0" lvl="0" marL="0" rtl="0" algn="l">
              <a:spcBef>
                <a:spcPts val="0"/>
              </a:spcBef>
              <a:spcAft>
                <a:spcPts val="0"/>
              </a:spcAft>
              <a:buNone/>
            </a:pPr>
            <a:r>
              <a:rPr lang="en" sz="1200"/>
              <a:t>product</a:t>
            </a:r>
            <a:endParaRPr sz="1200"/>
          </a:p>
          <a:p>
            <a:pPr indent="0" lvl="0" marL="0" rtl="0" algn="l">
              <a:spcBef>
                <a:spcPts val="0"/>
              </a:spcBef>
              <a:spcAft>
                <a:spcPts val="0"/>
              </a:spcAft>
              <a:buNone/>
            </a:pPr>
            <a:r>
              <a:rPr lang="en" sz="1200"/>
              <a:t>brochure</a:t>
            </a:r>
            <a:endParaRPr sz="1200"/>
          </a:p>
          <a:p>
            <a:pPr indent="0" lvl="0" marL="0" rtl="0" algn="l">
              <a:spcBef>
                <a:spcPts val="0"/>
              </a:spcBef>
              <a:spcAft>
                <a:spcPts val="0"/>
              </a:spcAft>
              <a:buNone/>
            </a:pPr>
            <a:r>
              <a:rPr lang="en" sz="1200"/>
              <a:t>......</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t/>
            </a:r>
            <a:endParaRPr sz="1200"/>
          </a:p>
        </p:txBody>
      </p:sp>
      <p:sp>
        <p:nvSpPr>
          <p:cNvPr id="217" name="Google Shape;217;p30"/>
          <p:cNvSpPr/>
          <p:nvPr/>
        </p:nvSpPr>
        <p:spPr>
          <a:xfrm>
            <a:off x="6210300" y="217325"/>
            <a:ext cx="1178400" cy="288600"/>
          </a:xfrm>
          <a:prstGeom prst="roundRect">
            <a:avLst>
              <a:gd fmla="val 16667" name="adj"/>
            </a:avLst>
          </a:prstGeom>
          <a:solidFill>
            <a:srgbClr val="E6913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rPr>
              <a:t>Advertisement</a:t>
            </a:r>
            <a:endParaRPr sz="1100">
              <a:solidFill>
                <a:srgbClr val="FFFFFF"/>
              </a:solidFill>
            </a:endParaRPr>
          </a:p>
        </p:txBody>
      </p:sp>
      <p:sp>
        <p:nvSpPr>
          <p:cNvPr id="218" name="Google Shape;218;p30"/>
          <p:cNvSpPr/>
          <p:nvPr/>
        </p:nvSpPr>
        <p:spPr>
          <a:xfrm>
            <a:off x="7658100" y="217150"/>
            <a:ext cx="1348800" cy="1683300"/>
          </a:xfrm>
          <a:prstGeom prst="roundRect">
            <a:avLst>
              <a:gd fmla="val 16667" name="adj"/>
            </a:avLst>
          </a:prstGeom>
          <a:solidFill>
            <a:srgbClr val="C9DA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 sz="1200"/>
              <a:t>audio</a:t>
            </a:r>
            <a:endParaRPr sz="1200"/>
          </a:p>
          <a:p>
            <a:pPr indent="0" lvl="0" marL="0" rtl="0" algn="l">
              <a:spcBef>
                <a:spcPts val="0"/>
              </a:spcBef>
              <a:spcAft>
                <a:spcPts val="0"/>
              </a:spcAft>
              <a:buNone/>
            </a:pPr>
            <a:r>
              <a:rPr lang="en" sz="1200"/>
              <a:t>sound</a:t>
            </a:r>
            <a:endParaRPr sz="1200"/>
          </a:p>
          <a:p>
            <a:pPr indent="0" lvl="0" marL="0" rtl="0" algn="l">
              <a:spcBef>
                <a:spcPts val="0"/>
              </a:spcBef>
              <a:spcAft>
                <a:spcPts val="0"/>
              </a:spcAft>
              <a:buNone/>
            </a:pPr>
            <a:r>
              <a:rPr lang="en" sz="1200"/>
              <a:t>voice</a:t>
            </a:r>
            <a:endParaRPr sz="1200"/>
          </a:p>
          <a:p>
            <a:pPr indent="0" lvl="0" marL="0" rtl="0" algn="l">
              <a:spcBef>
                <a:spcPts val="0"/>
              </a:spcBef>
              <a:spcAft>
                <a:spcPts val="0"/>
              </a:spcAft>
              <a:buNone/>
            </a:pPr>
            <a:r>
              <a:rPr lang="en" sz="1200"/>
              <a:t>acoustic</a:t>
            </a:r>
            <a:endParaRPr sz="1200"/>
          </a:p>
          <a:p>
            <a:pPr indent="0" lvl="0" marL="0" rtl="0" algn="l">
              <a:spcBef>
                <a:spcPts val="0"/>
              </a:spcBef>
              <a:spcAft>
                <a:spcPts val="0"/>
              </a:spcAft>
              <a:buNone/>
            </a:pPr>
            <a:r>
              <a:rPr lang="en" sz="1200"/>
              <a:t>frequency</a:t>
            </a:r>
            <a:endParaRPr sz="1200"/>
          </a:p>
          <a:p>
            <a:pPr indent="0" lvl="0" marL="0" rtl="0" algn="l">
              <a:spcBef>
                <a:spcPts val="0"/>
              </a:spcBef>
              <a:spcAft>
                <a:spcPts val="0"/>
              </a:spcAft>
              <a:buNone/>
            </a:pPr>
            <a:r>
              <a:rPr lang="en" sz="1200"/>
              <a:t>......</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t/>
            </a:r>
            <a:endParaRPr sz="1200"/>
          </a:p>
        </p:txBody>
      </p:sp>
      <p:sp>
        <p:nvSpPr>
          <p:cNvPr id="219" name="Google Shape;219;p30"/>
          <p:cNvSpPr/>
          <p:nvPr/>
        </p:nvSpPr>
        <p:spPr>
          <a:xfrm>
            <a:off x="7734300" y="217325"/>
            <a:ext cx="1178400" cy="288600"/>
          </a:xfrm>
          <a:prstGeom prst="roundRect">
            <a:avLst>
              <a:gd fmla="val 16667" name="adj"/>
            </a:avLst>
          </a:prstGeom>
          <a:solidFill>
            <a:srgbClr val="3C78D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rPr>
              <a:t>Audio</a:t>
            </a:r>
            <a:endParaRPr>
              <a:solidFill>
                <a:srgbClr val="FFFFFF"/>
              </a:solidFill>
            </a:endParaRPr>
          </a:p>
        </p:txBody>
      </p:sp>
      <p:sp>
        <p:nvSpPr>
          <p:cNvPr id="220" name="Google Shape;220;p30"/>
          <p:cNvSpPr txBox="1"/>
          <p:nvPr/>
        </p:nvSpPr>
        <p:spPr>
          <a:xfrm>
            <a:off x="3355725" y="2608375"/>
            <a:ext cx="5216700" cy="2066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t>"</a:t>
            </a:r>
            <a:r>
              <a:rPr lang="en" sz="1800">
                <a:solidFill>
                  <a:srgbClr val="BF9000"/>
                </a:solidFill>
              </a:rPr>
              <a:t>Makes me so </a:t>
            </a:r>
            <a:r>
              <a:rPr b="1" lang="en" sz="1800">
                <a:solidFill>
                  <a:srgbClr val="BF9000"/>
                </a:solidFill>
              </a:rPr>
              <a:t>motivated</a:t>
            </a:r>
            <a:r>
              <a:rPr lang="en" sz="1800">
                <a:solidFill>
                  <a:srgbClr val="BF9000"/>
                </a:solidFill>
              </a:rPr>
              <a:t>!</a:t>
            </a:r>
            <a:r>
              <a:rPr lang="en" sz="1800">
                <a:solidFill>
                  <a:schemeClr val="dk1"/>
                </a:solidFill>
              </a:rPr>
              <a:t> </a:t>
            </a:r>
            <a:r>
              <a:rPr lang="en" sz="1800">
                <a:solidFill>
                  <a:srgbClr val="B7B7B7"/>
                </a:solidFill>
              </a:rPr>
              <a:t>It has a fantastic and enormous variety of sounds and speeds. Very informative and gained some new insights that will help me take my workout to the next level. But the advertisements are annoying, they interrupt already brief podcasts.</a:t>
            </a:r>
            <a:r>
              <a:rPr lang="en" sz="1800"/>
              <a:t> "</a:t>
            </a:r>
            <a:endParaRPr sz="18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31"/>
          <p:cNvSpPr/>
          <p:nvPr/>
        </p:nvSpPr>
        <p:spPr>
          <a:xfrm>
            <a:off x="256850" y="110425"/>
            <a:ext cx="2459400" cy="886200"/>
          </a:xfrm>
          <a:prstGeom prst="rect">
            <a:avLst/>
          </a:prstGeom>
          <a:solidFill>
            <a:srgbClr val="D9D9D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500">
                <a:solidFill>
                  <a:srgbClr val="FFFFFF"/>
                </a:solidFill>
              </a:rPr>
              <a:t>Data</a:t>
            </a:r>
            <a:endParaRPr sz="2500">
              <a:solidFill>
                <a:srgbClr val="FFFFFF"/>
              </a:solidFill>
            </a:endParaRPr>
          </a:p>
        </p:txBody>
      </p:sp>
      <p:sp>
        <p:nvSpPr>
          <p:cNvPr id="226" name="Google Shape;226;p31"/>
          <p:cNvSpPr/>
          <p:nvPr/>
        </p:nvSpPr>
        <p:spPr>
          <a:xfrm>
            <a:off x="256850" y="2117325"/>
            <a:ext cx="2459400" cy="886200"/>
          </a:xfrm>
          <a:prstGeom prst="rect">
            <a:avLst/>
          </a:prstGeom>
          <a:solidFill>
            <a:srgbClr val="D9D9D9"/>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000">
                <a:solidFill>
                  <a:schemeClr val="lt1"/>
                </a:solidFill>
              </a:rPr>
              <a:t>Sentiment Analysis</a:t>
            </a:r>
            <a:endParaRPr sz="2000">
              <a:solidFill>
                <a:srgbClr val="FFFFFF"/>
              </a:solidFill>
            </a:endParaRPr>
          </a:p>
        </p:txBody>
      </p:sp>
      <p:sp>
        <p:nvSpPr>
          <p:cNvPr id="227" name="Google Shape;227;p31"/>
          <p:cNvSpPr/>
          <p:nvPr/>
        </p:nvSpPr>
        <p:spPr>
          <a:xfrm>
            <a:off x="256850" y="1113875"/>
            <a:ext cx="2459400" cy="886200"/>
          </a:xfrm>
          <a:prstGeom prst="rect">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lt1"/>
                </a:solidFill>
              </a:rPr>
              <a:t>Review Categorization</a:t>
            </a:r>
            <a:endParaRPr sz="2000">
              <a:solidFill>
                <a:srgbClr val="FFFFFF"/>
              </a:solidFill>
            </a:endParaRPr>
          </a:p>
        </p:txBody>
      </p:sp>
      <p:sp>
        <p:nvSpPr>
          <p:cNvPr id="228" name="Google Shape;228;p31"/>
          <p:cNvSpPr/>
          <p:nvPr/>
        </p:nvSpPr>
        <p:spPr>
          <a:xfrm>
            <a:off x="256850" y="3120775"/>
            <a:ext cx="2459400" cy="886200"/>
          </a:xfrm>
          <a:prstGeom prst="rect">
            <a:avLst/>
          </a:prstGeom>
          <a:solidFill>
            <a:srgbClr val="D9D9D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rPr>
              <a:t>Description Vectorization</a:t>
            </a:r>
            <a:endParaRPr sz="2000">
              <a:solidFill>
                <a:srgbClr val="FFFFFF"/>
              </a:solidFill>
            </a:endParaRPr>
          </a:p>
        </p:txBody>
      </p:sp>
      <p:sp>
        <p:nvSpPr>
          <p:cNvPr id="229" name="Google Shape;229;p31"/>
          <p:cNvSpPr/>
          <p:nvPr/>
        </p:nvSpPr>
        <p:spPr>
          <a:xfrm>
            <a:off x="256850" y="4124225"/>
            <a:ext cx="2459400" cy="8862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lang="en" sz="2000">
                <a:solidFill>
                  <a:schemeClr val="lt1"/>
                </a:solidFill>
              </a:rPr>
              <a:t>Prediction</a:t>
            </a:r>
            <a:r>
              <a:rPr lang="en" sz="2000">
                <a:solidFill>
                  <a:srgbClr val="FFFFFF"/>
                </a:solidFill>
              </a:rPr>
              <a:t> </a:t>
            </a:r>
            <a:endParaRPr sz="2000">
              <a:solidFill>
                <a:srgbClr val="FFFFFF"/>
              </a:solidFill>
            </a:endParaRPr>
          </a:p>
        </p:txBody>
      </p:sp>
      <p:sp>
        <p:nvSpPr>
          <p:cNvPr id="230" name="Google Shape;230;p31"/>
          <p:cNvSpPr/>
          <p:nvPr/>
        </p:nvSpPr>
        <p:spPr>
          <a:xfrm>
            <a:off x="3086100" y="217150"/>
            <a:ext cx="1348800" cy="1683300"/>
          </a:xfrm>
          <a:prstGeom prst="roundRect">
            <a:avLst>
              <a:gd fmla="val 16667" name="adj"/>
            </a:avLst>
          </a:prstGeom>
          <a:solidFill>
            <a:srgbClr val="D9EA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 sz="1200"/>
              <a:t>knowledge</a:t>
            </a:r>
            <a:endParaRPr sz="1200"/>
          </a:p>
          <a:p>
            <a:pPr indent="0" lvl="0" marL="0" rtl="0" algn="l">
              <a:spcBef>
                <a:spcPts val="0"/>
              </a:spcBef>
              <a:spcAft>
                <a:spcPts val="0"/>
              </a:spcAft>
              <a:buNone/>
            </a:pPr>
            <a:r>
              <a:rPr lang="en" sz="1200"/>
              <a:t>data</a:t>
            </a:r>
            <a:endParaRPr sz="1200"/>
          </a:p>
          <a:p>
            <a:pPr indent="0" lvl="0" marL="0" rtl="0" algn="l">
              <a:spcBef>
                <a:spcPts val="0"/>
              </a:spcBef>
              <a:spcAft>
                <a:spcPts val="0"/>
              </a:spcAft>
              <a:buNone/>
            </a:pPr>
            <a:r>
              <a:rPr lang="en" sz="1200"/>
              <a:t>news</a:t>
            </a:r>
            <a:endParaRPr sz="1200"/>
          </a:p>
          <a:p>
            <a:pPr indent="0" lvl="0" marL="0" rtl="0" algn="l">
              <a:spcBef>
                <a:spcPts val="0"/>
              </a:spcBef>
              <a:spcAft>
                <a:spcPts val="0"/>
              </a:spcAft>
              <a:buNone/>
            </a:pPr>
            <a:r>
              <a:rPr lang="en" sz="1200"/>
              <a:t>intelligence</a:t>
            </a:r>
            <a:endParaRPr sz="1200"/>
          </a:p>
          <a:p>
            <a:pPr indent="0" lvl="0" marL="0" rtl="0" algn="l">
              <a:spcBef>
                <a:spcPts val="0"/>
              </a:spcBef>
              <a:spcAft>
                <a:spcPts val="0"/>
              </a:spcAft>
              <a:buNone/>
            </a:pPr>
            <a:r>
              <a:rPr lang="en" sz="1200"/>
              <a:t>insight</a:t>
            </a:r>
            <a:endParaRPr sz="1200"/>
          </a:p>
          <a:p>
            <a:pPr indent="0" lvl="0" marL="0" rtl="0" algn="l">
              <a:spcBef>
                <a:spcPts val="0"/>
              </a:spcBef>
              <a:spcAft>
                <a:spcPts val="0"/>
              </a:spcAft>
              <a:buNone/>
            </a:pPr>
            <a:r>
              <a:rPr lang="en" sz="1200"/>
              <a:t>......</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t/>
            </a:r>
            <a:endParaRPr sz="1200"/>
          </a:p>
        </p:txBody>
      </p:sp>
      <p:sp>
        <p:nvSpPr>
          <p:cNvPr id="231" name="Google Shape;231;p31"/>
          <p:cNvSpPr/>
          <p:nvPr/>
        </p:nvSpPr>
        <p:spPr>
          <a:xfrm>
            <a:off x="3162300" y="217325"/>
            <a:ext cx="1178400" cy="288600"/>
          </a:xfrm>
          <a:prstGeom prst="roundRect">
            <a:avLst>
              <a:gd fmla="val 16667" name="adj"/>
            </a:avLst>
          </a:prstGeom>
          <a:solidFill>
            <a:srgbClr val="18B39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rPr>
              <a:t>Information</a:t>
            </a:r>
            <a:endParaRPr>
              <a:solidFill>
                <a:srgbClr val="FFFFFF"/>
              </a:solidFill>
            </a:endParaRPr>
          </a:p>
        </p:txBody>
      </p:sp>
      <p:grpSp>
        <p:nvGrpSpPr>
          <p:cNvPr id="232" name="Google Shape;232;p31"/>
          <p:cNvGrpSpPr/>
          <p:nvPr/>
        </p:nvGrpSpPr>
        <p:grpSpPr>
          <a:xfrm>
            <a:off x="3983847" y="2052853"/>
            <a:ext cx="3294130" cy="411900"/>
            <a:chOff x="3831447" y="1824253"/>
            <a:chExt cx="3294130" cy="411900"/>
          </a:xfrm>
        </p:grpSpPr>
        <p:sp>
          <p:nvSpPr>
            <p:cNvPr id="233" name="Google Shape;233;p31"/>
            <p:cNvSpPr txBox="1"/>
            <p:nvPr/>
          </p:nvSpPr>
          <p:spPr>
            <a:xfrm>
              <a:off x="3831447" y="1824253"/>
              <a:ext cx="2906100" cy="411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rgbClr val="9900FF"/>
                  </a:solidFill>
                </a:rPr>
                <a:t>Cosine Similarity</a:t>
              </a:r>
              <a:endParaRPr b="1" sz="1800">
                <a:solidFill>
                  <a:srgbClr val="9900FF"/>
                </a:solidFill>
              </a:endParaRPr>
            </a:p>
          </p:txBody>
        </p:sp>
        <p:pic>
          <p:nvPicPr>
            <p:cNvPr id="234" name="Google Shape;234;p31"/>
            <p:cNvPicPr preferRelativeResize="0"/>
            <p:nvPr/>
          </p:nvPicPr>
          <p:blipFill>
            <a:blip r:embed="rId3">
              <a:alphaModFix/>
            </a:blip>
            <a:stretch>
              <a:fillRect/>
            </a:stretch>
          </p:blipFill>
          <p:spPr>
            <a:xfrm>
              <a:off x="6315800" y="1885900"/>
              <a:ext cx="809777" cy="288600"/>
            </a:xfrm>
            <a:prstGeom prst="rect">
              <a:avLst/>
            </a:prstGeom>
            <a:noFill/>
            <a:ln>
              <a:noFill/>
            </a:ln>
          </p:spPr>
        </p:pic>
      </p:grpSp>
      <p:sp>
        <p:nvSpPr>
          <p:cNvPr id="235" name="Google Shape;235;p31"/>
          <p:cNvSpPr/>
          <p:nvPr/>
        </p:nvSpPr>
        <p:spPr>
          <a:xfrm>
            <a:off x="4610100" y="217150"/>
            <a:ext cx="1348800" cy="1683300"/>
          </a:xfrm>
          <a:prstGeom prst="roundRect">
            <a:avLst>
              <a:gd fmla="val 16667" name="adj"/>
            </a:avLst>
          </a:prstGeom>
          <a:solidFill>
            <a:srgbClr val="FFE5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 sz="1200"/>
              <a:t>inspiring</a:t>
            </a:r>
            <a:endParaRPr sz="1200"/>
          </a:p>
          <a:p>
            <a:pPr indent="0" lvl="0" marL="0" rtl="0" algn="l">
              <a:spcBef>
                <a:spcPts val="0"/>
              </a:spcBef>
              <a:spcAft>
                <a:spcPts val="0"/>
              </a:spcAft>
              <a:buNone/>
            </a:pPr>
            <a:r>
              <a:rPr lang="en" sz="1200"/>
              <a:t>feeling</a:t>
            </a:r>
            <a:endParaRPr sz="1200"/>
          </a:p>
          <a:p>
            <a:pPr indent="0" lvl="0" marL="0" rtl="0" algn="l">
              <a:spcBef>
                <a:spcPts val="0"/>
              </a:spcBef>
              <a:spcAft>
                <a:spcPts val="0"/>
              </a:spcAft>
              <a:buNone/>
            </a:pPr>
            <a:r>
              <a:rPr lang="en" sz="1200"/>
              <a:t>delight</a:t>
            </a:r>
            <a:endParaRPr sz="1200"/>
          </a:p>
          <a:p>
            <a:pPr indent="0" lvl="0" marL="0" rtl="0" algn="l">
              <a:spcBef>
                <a:spcPts val="0"/>
              </a:spcBef>
              <a:spcAft>
                <a:spcPts val="0"/>
              </a:spcAft>
              <a:buNone/>
            </a:pPr>
            <a:r>
              <a:rPr lang="en" sz="1200"/>
              <a:t>disappoint</a:t>
            </a:r>
            <a:endParaRPr sz="1200"/>
          </a:p>
          <a:p>
            <a:pPr indent="0" lvl="0" marL="0" rtl="0" algn="l">
              <a:spcBef>
                <a:spcPts val="0"/>
              </a:spcBef>
              <a:spcAft>
                <a:spcPts val="0"/>
              </a:spcAft>
              <a:buNone/>
            </a:pPr>
            <a:r>
              <a:rPr lang="en" sz="1200"/>
              <a:t>unhappy</a:t>
            </a:r>
            <a:endParaRPr sz="1200"/>
          </a:p>
          <a:p>
            <a:pPr indent="0" lvl="0" marL="0" rtl="0" algn="l">
              <a:spcBef>
                <a:spcPts val="0"/>
              </a:spcBef>
              <a:spcAft>
                <a:spcPts val="0"/>
              </a:spcAft>
              <a:buNone/>
            </a:pPr>
            <a:r>
              <a:rPr lang="en" sz="1200"/>
              <a:t>......</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t/>
            </a:r>
            <a:endParaRPr sz="1200"/>
          </a:p>
        </p:txBody>
      </p:sp>
      <p:sp>
        <p:nvSpPr>
          <p:cNvPr id="236" name="Google Shape;236;p31"/>
          <p:cNvSpPr/>
          <p:nvPr/>
        </p:nvSpPr>
        <p:spPr>
          <a:xfrm>
            <a:off x="4686300" y="217325"/>
            <a:ext cx="1178400" cy="288600"/>
          </a:xfrm>
          <a:prstGeom prst="roundRect">
            <a:avLst>
              <a:gd fmla="val 16667" name="adj"/>
            </a:avLst>
          </a:prstGeom>
          <a:solidFill>
            <a:srgbClr val="F1C23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rPr>
              <a:t>Emotion</a:t>
            </a:r>
            <a:endParaRPr>
              <a:solidFill>
                <a:srgbClr val="FFFFFF"/>
              </a:solidFill>
            </a:endParaRPr>
          </a:p>
        </p:txBody>
      </p:sp>
      <p:sp>
        <p:nvSpPr>
          <p:cNvPr id="237" name="Google Shape;237;p31"/>
          <p:cNvSpPr/>
          <p:nvPr/>
        </p:nvSpPr>
        <p:spPr>
          <a:xfrm>
            <a:off x="6134100" y="217150"/>
            <a:ext cx="1348800" cy="1683300"/>
          </a:xfrm>
          <a:prstGeom prst="roundRect">
            <a:avLst>
              <a:gd fmla="val 16667" name="adj"/>
            </a:avLst>
          </a:prstGeom>
          <a:solidFill>
            <a:srgbClr val="FCE5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 sz="1200"/>
              <a:t>advertisement</a:t>
            </a:r>
            <a:endParaRPr sz="1200"/>
          </a:p>
          <a:p>
            <a:pPr indent="0" lvl="0" marL="0" rtl="0" algn="l">
              <a:spcBef>
                <a:spcPts val="0"/>
              </a:spcBef>
              <a:spcAft>
                <a:spcPts val="0"/>
              </a:spcAft>
              <a:buNone/>
            </a:pPr>
            <a:r>
              <a:rPr lang="en" sz="1200"/>
              <a:t>promotion</a:t>
            </a:r>
            <a:endParaRPr sz="1200"/>
          </a:p>
          <a:p>
            <a:pPr indent="0" lvl="0" marL="0" rtl="0" algn="l">
              <a:spcBef>
                <a:spcPts val="0"/>
              </a:spcBef>
              <a:spcAft>
                <a:spcPts val="0"/>
              </a:spcAft>
              <a:buNone/>
            </a:pPr>
            <a:r>
              <a:rPr lang="en" sz="1200"/>
              <a:t>sponsor</a:t>
            </a:r>
            <a:endParaRPr sz="1200"/>
          </a:p>
          <a:p>
            <a:pPr indent="0" lvl="0" marL="0" rtl="0" algn="l">
              <a:spcBef>
                <a:spcPts val="0"/>
              </a:spcBef>
              <a:spcAft>
                <a:spcPts val="0"/>
              </a:spcAft>
              <a:buNone/>
            </a:pPr>
            <a:r>
              <a:rPr lang="en" sz="1200"/>
              <a:t>product</a:t>
            </a:r>
            <a:endParaRPr sz="1200"/>
          </a:p>
          <a:p>
            <a:pPr indent="0" lvl="0" marL="0" rtl="0" algn="l">
              <a:spcBef>
                <a:spcPts val="0"/>
              </a:spcBef>
              <a:spcAft>
                <a:spcPts val="0"/>
              </a:spcAft>
              <a:buNone/>
            </a:pPr>
            <a:r>
              <a:rPr lang="en" sz="1200"/>
              <a:t>brochure</a:t>
            </a:r>
            <a:endParaRPr sz="1200"/>
          </a:p>
          <a:p>
            <a:pPr indent="0" lvl="0" marL="0" rtl="0" algn="l">
              <a:spcBef>
                <a:spcPts val="0"/>
              </a:spcBef>
              <a:spcAft>
                <a:spcPts val="0"/>
              </a:spcAft>
              <a:buNone/>
            </a:pPr>
            <a:r>
              <a:rPr lang="en" sz="1200"/>
              <a:t>......</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t/>
            </a:r>
            <a:endParaRPr sz="1200"/>
          </a:p>
        </p:txBody>
      </p:sp>
      <p:sp>
        <p:nvSpPr>
          <p:cNvPr id="238" name="Google Shape;238;p31"/>
          <p:cNvSpPr/>
          <p:nvPr/>
        </p:nvSpPr>
        <p:spPr>
          <a:xfrm>
            <a:off x="6210300" y="217325"/>
            <a:ext cx="1178400" cy="288600"/>
          </a:xfrm>
          <a:prstGeom prst="roundRect">
            <a:avLst>
              <a:gd fmla="val 16667" name="adj"/>
            </a:avLst>
          </a:prstGeom>
          <a:solidFill>
            <a:srgbClr val="E6913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rPr>
              <a:t>Advertisement</a:t>
            </a:r>
            <a:endParaRPr sz="1100">
              <a:solidFill>
                <a:srgbClr val="FFFFFF"/>
              </a:solidFill>
            </a:endParaRPr>
          </a:p>
        </p:txBody>
      </p:sp>
      <p:sp>
        <p:nvSpPr>
          <p:cNvPr id="239" name="Google Shape;239;p31"/>
          <p:cNvSpPr/>
          <p:nvPr/>
        </p:nvSpPr>
        <p:spPr>
          <a:xfrm>
            <a:off x="7658100" y="217150"/>
            <a:ext cx="1348800" cy="1683300"/>
          </a:xfrm>
          <a:prstGeom prst="roundRect">
            <a:avLst>
              <a:gd fmla="val 16667" name="adj"/>
            </a:avLst>
          </a:prstGeom>
          <a:solidFill>
            <a:srgbClr val="C9DA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 sz="1200"/>
              <a:t>audio</a:t>
            </a:r>
            <a:endParaRPr sz="1200"/>
          </a:p>
          <a:p>
            <a:pPr indent="0" lvl="0" marL="0" rtl="0" algn="l">
              <a:spcBef>
                <a:spcPts val="0"/>
              </a:spcBef>
              <a:spcAft>
                <a:spcPts val="0"/>
              </a:spcAft>
              <a:buNone/>
            </a:pPr>
            <a:r>
              <a:rPr lang="en" sz="1200"/>
              <a:t>sound</a:t>
            </a:r>
            <a:endParaRPr sz="1200"/>
          </a:p>
          <a:p>
            <a:pPr indent="0" lvl="0" marL="0" rtl="0" algn="l">
              <a:spcBef>
                <a:spcPts val="0"/>
              </a:spcBef>
              <a:spcAft>
                <a:spcPts val="0"/>
              </a:spcAft>
              <a:buNone/>
            </a:pPr>
            <a:r>
              <a:rPr lang="en" sz="1200"/>
              <a:t>voice</a:t>
            </a:r>
            <a:endParaRPr sz="1200"/>
          </a:p>
          <a:p>
            <a:pPr indent="0" lvl="0" marL="0" rtl="0" algn="l">
              <a:spcBef>
                <a:spcPts val="0"/>
              </a:spcBef>
              <a:spcAft>
                <a:spcPts val="0"/>
              </a:spcAft>
              <a:buNone/>
            </a:pPr>
            <a:r>
              <a:rPr lang="en" sz="1200"/>
              <a:t>acoustic</a:t>
            </a:r>
            <a:endParaRPr sz="1200"/>
          </a:p>
          <a:p>
            <a:pPr indent="0" lvl="0" marL="0" rtl="0" algn="l">
              <a:spcBef>
                <a:spcPts val="0"/>
              </a:spcBef>
              <a:spcAft>
                <a:spcPts val="0"/>
              </a:spcAft>
              <a:buNone/>
            </a:pPr>
            <a:r>
              <a:rPr lang="en" sz="1200"/>
              <a:t>frequency</a:t>
            </a:r>
            <a:endParaRPr sz="1200"/>
          </a:p>
          <a:p>
            <a:pPr indent="0" lvl="0" marL="0" rtl="0" algn="l">
              <a:spcBef>
                <a:spcPts val="0"/>
              </a:spcBef>
              <a:spcAft>
                <a:spcPts val="0"/>
              </a:spcAft>
              <a:buNone/>
            </a:pPr>
            <a:r>
              <a:rPr lang="en" sz="1200"/>
              <a:t>......</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t/>
            </a:r>
            <a:endParaRPr sz="1200"/>
          </a:p>
        </p:txBody>
      </p:sp>
      <p:sp>
        <p:nvSpPr>
          <p:cNvPr id="240" name="Google Shape;240;p31"/>
          <p:cNvSpPr/>
          <p:nvPr/>
        </p:nvSpPr>
        <p:spPr>
          <a:xfrm>
            <a:off x="7734300" y="217325"/>
            <a:ext cx="1178400" cy="288600"/>
          </a:xfrm>
          <a:prstGeom prst="roundRect">
            <a:avLst>
              <a:gd fmla="val 16667" name="adj"/>
            </a:avLst>
          </a:prstGeom>
          <a:solidFill>
            <a:srgbClr val="3C78D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rPr>
              <a:t>Audio</a:t>
            </a:r>
            <a:endParaRPr>
              <a:solidFill>
                <a:srgbClr val="FFFFFF"/>
              </a:solidFill>
            </a:endParaRPr>
          </a:p>
        </p:txBody>
      </p:sp>
      <p:sp>
        <p:nvSpPr>
          <p:cNvPr id="241" name="Google Shape;241;p31"/>
          <p:cNvSpPr txBox="1"/>
          <p:nvPr/>
        </p:nvSpPr>
        <p:spPr>
          <a:xfrm>
            <a:off x="3355725" y="2608375"/>
            <a:ext cx="5011500" cy="2066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t>"</a:t>
            </a:r>
            <a:r>
              <a:rPr lang="en" sz="1800">
                <a:solidFill>
                  <a:srgbClr val="BF9000"/>
                </a:solidFill>
              </a:rPr>
              <a:t>Makes me so </a:t>
            </a:r>
            <a:r>
              <a:rPr b="1" lang="en" sz="1800">
                <a:solidFill>
                  <a:srgbClr val="BF9000"/>
                </a:solidFill>
              </a:rPr>
              <a:t>motivated</a:t>
            </a:r>
            <a:r>
              <a:rPr lang="en" sz="1800">
                <a:solidFill>
                  <a:srgbClr val="BF9000"/>
                </a:solidFill>
              </a:rPr>
              <a:t>!</a:t>
            </a:r>
            <a:r>
              <a:rPr lang="en" sz="1800">
                <a:solidFill>
                  <a:schemeClr val="dk1"/>
                </a:solidFill>
              </a:rPr>
              <a:t> </a:t>
            </a:r>
            <a:r>
              <a:rPr lang="en" sz="1800">
                <a:solidFill>
                  <a:srgbClr val="1155CC"/>
                </a:solidFill>
              </a:rPr>
              <a:t>It has a fantastic and enormous variety of </a:t>
            </a:r>
            <a:r>
              <a:rPr b="1" lang="en" sz="1800">
                <a:solidFill>
                  <a:srgbClr val="1155CC"/>
                </a:solidFill>
              </a:rPr>
              <a:t>sounds</a:t>
            </a:r>
            <a:r>
              <a:rPr lang="en" sz="1800">
                <a:solidFill>
                  <a:srgbClr val="1155CC"/>
                </a:solidFill>
              </a:rPr>
              <a:t> and </a:t>
            </a:r>
            <a:r>
              <a:rPr b="1" lang="en" sz="1800">
                <a:solidFill>
                  <a:srgbClr val="1155CC"/>
                </a:solidFill>
              </a:rPr>
              <a:t>speeds</a:t>
            </a:r>
            <a:r>
              <a:rPr lang="en" sz="1800">
                <a:solidFill>
                  <a:srgbClr val="1155CC"/>
                </a:solidFill>
              </a:rPr>
              <a:t>.</a:t>
            </a:r>
            <a:r>
              <a:rPr lang="en" sz="1800">
                <a:solidFill>
                  <a:schemeClr val="dk1"/>
                </a:solidFill>
              </a:rPr>
              <a:t> </a:t>
            </a:r>
            <a:r>
              <a:rPr lang="en" sz="1800">
                <a:solidFill>
                  <a:srgbClr val="B7B7B7"/>
                </a:solidFill>
              </a:rPr>
              <a:t>Very informative and gained some new insights that will help me take my workout to the next level. But the advertisements are annoying, they interrupt already brief podcasts.</a:t>
            </a:r>
            <a:r>
              <a:rPr lang="en" sz="1800">
                <a:solidFill>
                  <a:srgbClr val="B45F06"/>
                </a:solidFill>
              </a:rPr>
              <a:t> </a:t>
            </a:r>
            <a:r>
              <a:rPr lang="en" sz="1800"/>
              <a:t>"</a:t>
            </a:r>
            <a:endParaRPr sz="18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32"/>
          <p:cNvSpPr/>
          <p:nvPr/>
        </p:nvSpPr>
        <p:spPr>
          <a:xfrm>
            <a:off x="256850" y="110425"/>
            <a:ext cx="2459400" cy="886200"/>
          </a:xfrm>
          <a:prstGeom prst="rect">
            <a:avLst/>
          </a:prstGeom>
          <a:solidFill>
            <a:srgbClr val="D9D9D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500">
                <a:solidFill>
                  <a:srgbClr val="FFFFFF"/>
                </a:solidFill>
              </a:rPr>
              <a:t>Data</a:t>
            </a:r>
            <a:endParaRPr sz="2500">
              <a:solidFill>
                <a:srgbClr val="FFFFFF"/>
              </a:solidFill>
            </a:endParaRPr>
          </a:p>
        </p:txBody>
      </p:sp>
      <p:sp>
        <p:nvSpPr>
          <p:cNvPr id="247" name="Google Shape;247;p32"/>
          <p:cNvSpPr/>
          <p:nvPr/>
        </p:nvSpPr>
        <p:spPr>
          <a:xfrm>
            <a:off x="256850" y="2117325"/>
            <a:ext cx="2459400" cy="886200"/>
          </a:xfrm>
          <a:prstGeom prst="rect">
            <a:avLst/>
          </a:prstGeom>
          <a:solidFill>
            <a:srgbClr val="D9D9D9"/>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000">
                <a:solidFill>
                  <a:schemeClr val="lt1"/>
                </a:solidFill>
              </a:rPr>
              <a:t>Sentiment Analysis</a:t>
            </a:r>
            <a:endParaRPr sz="2000">
              <a:solidFill>
                <a:srgbClr val="FFFFFF"/>
              </a:solidFill>
            </a:endParaRPr>
          </a:p>
        </p:txBody>
      </p:sp>
      <p:sp>
        <p:nvSpPr>
          <p:cNvPr id="248" name="Google Shape;248;p32"/>
          <p:cNvSpPr/>
          <p:nvPr/>
        </p:nvSpPr>
        <p:spPr>
          <a:xfrm>
            <a:off x="256850" y="1113875"/>
            <a:ext cx="2459400" cy="886200"/>
          </a:xfrm>
          <a:prstGeom prst="rect">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lt1"/>
                </a:solidFill>
              </a:rPr>
              <a:t>Review Categorization</a:t>
            </a:r>
            <a:endParaRPr sz="2000">
              <a:solidFill>
                <a:srgbClr val="FFFFFF"/>
              </a:solidFill>
            </a:endParaRPr>
          </a:p>
        </p:txBody>
      </p:sp>
      <p:sp>
        <p:nvSpPr>
          <p:cNvPr id="249" name="Google Shape;249;p32"/>
          <p:cNvSpPr/>
          <p:nvPr/>
        </p:nvSpPr>
        <p:spPr>
          <a:xfrm>
            <a:off x="256850" y="3120775"/>
            <a:ext cx="2459400" cy="886200"/>
          </a:xfrm>
          <a:prstGeom prst="rect">
            <a:avLst/>
          </a:prstGeom>
          <a:solidFill>
            <a:srgbClr val="D9D9D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rPr>
              <a:t>Description Vectorization</a:t>
            </a:r>
            <a:endParaRPr sz="2000">
              <a:solidFill>
                <a:srgbClr val="FFFFFF"/>
              </a:solidFill>
            </a:endParaRPr>
          </a:p>
        </p:txBody>
      </p:sp>
      <p:sp>
        <p:nvSpPr>
          <p:cNvPr id="250" name="Google Shape;250;p32"/>
          <p:cNvSpPr/>
          <p:nvPr/>
        </p:nvSpPr>
        <p:spPr>
          <a:xfrm>
            <a:off x="256850" y="4124225"/>
            <a:ext cx="2459400" cy="8862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lang="en" sz="2000">
                <a:solidFill>
                  <a:schemeClr val="lt1"/>
                </a:solidFill>
              </a:rPr>
              <a:t>Prediction</a:t>
            </a:r>
            <a:r>
              <a:rPr lang="en" sz="2000">
                <a:solidFill>
                  <a:srgbClr val="FFFFFF"/>
                </a:solidFill>
              </a:rPr>
              <a:t> </a:t>
            </a:r>
            <a:endParaRPr sz="2000">
              <a:solidFill>
                <a:srgbClr val="FFFFFF"/>
              </a:solidFill>
            </a:endParaRPr>
          </a:p>
        </p:txBody>
      </p:sp>
      <p:sp>
        <p:nvSpPr>
          <p:cNvPr id="251" name="Google Shape;251;p32"/>
          <p:cNvSpPr/>
          <p:nvPr/>
        </p:nvSpPr>
        <p:spPr>
          <a:xfrm>
            <a:off x="3086100" y="217150"/>
            <a:ext cx="1348800" cy="1683300"/>
          </a:xfrm>
          <a:prstGeom prst="roundRect">
            <a:avLst>
              <a:gd fmla="val 16667" name="adj"/>
            </a:avLst>
          </a:prstGeom>
          <a:solidFill>
            <a:srgbClr val="D9EA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 sz="1200"/>
              <a:t>knowledge</a:t>
            </a:r>
            <a:endParaRPr sz="1200"/>
          </a:p>
          <a:p>
            <a:pPr indent="0" lvl="0" marL="0" rtl="0" algn="l">
              <a:spcBef>
                <a:spcPts val="0"/>
              </a:spcBef>
              <a:spcAft>
                <a:spcPts val="0"/>
              </a:spcAft>
              <a:buNone/>
            </a:pPr>
            <a:r>
              <a:rPr lang="en" sz="1200"/>
              <a:t>data</a:t>
            </a:r>
            <a:endParaRPr sz="1200"/>
          </a:p>
          <a:p>
            <a:pPr indent="0" lvl="0" marL="0" rtl="0" algn="l">
              <a:spcBef>
                <a:spcPts val="0"/>
              </a:spcBef>
              <a:spcAft>
                <a:spcPts val="0"/>
              </a:spcAft>
              <a:buNone/>
            </a:pPr>
            <a:r>
              <a:rPr lang="en" sz="1200"/>
              <a:t>news</a:t>
            </a:r>
            <a:endParaRPr sz="1200"/>
          </a:p>
          <a:p>
            <a:pPr indent="0" lvl="0" marL="0" rtl="0" algn="l">
              <a:spcBef>
                <a:spcPts val="0"/>
              </a:spcBef>
              <a:spcAft>
                <a:spcPts val="0"/>
              </a:spcAft>
              <a:buNone/>
            </a:pPr>
            <a:r>
              <a:rPr lang="en" sz="1200"/>
              <a:t>intelligence</a:t>
            </a:r>
            <a:endParaRPr sz="1200"/>
          </a:p>
          <a:p>
            <a:pPr indent="0" lvl="0" marL="0" rtl="0" algn="l">
              <a:spcBef>
                <a:spcPts val="0"/>
              </a:spcBef>
              <a:spcAft>
                <a:spcPts val="0"/>
              </a:spcAft>
              <a:buNone/>
            </a:pPr>
            <a:r>
              <a:rPr lang="en" sz="1200"/>
              <a:t>insight</a:t>
            </a:r>
            <a:endParaRPr sz="1200"/>
          </a:p>
          <a:p>
            <a:pPr indent="0" lvl="0" marL="0" rtl="0" algn="l">
              <a:spcBef>
                <a:spcPts val="0"/>
              </a:spcBef>
              <a:spcAft>
                <a:spcPts val="0"/>
              </a:spcAft>
              <a:buNone/>
            </a:pPr>
            <a:r>
              <a:rPr lang="en" sz="1200"/>
              <a:t>......</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t/>
            </a:r>
            <a:endParaRPr sz="1200"/>
          </a:p>
        </p:txBody>
      </p:sp>
      <p:sp>
        <p:nvSpPr>
          <p:cNvPr id="252" name="Google Shape;252;p32"/>
          <p:cNvSpPr/>
          <p:nvPr/>
        </p:nvSpPr>
        <p:spPr>
          <a:xfrm>
            <a:off x="3162300" y="217325"/>
            <a:ext cx="1178400" cy="288600"/>
          </a:xfrm>
          <a:prstGeom prst="roundRect">
            <a:avLst>
              <a:gd fmla="val 16667" name="adj"/>
            </a:avLst>
          </a:prstGeom>
          <a:solidFill>
            <a:srgbClr val="18B39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rPr>
              <a:t>Information</a:t>
            </a:r>
            <a:endParaRPr>
              <a:solidFill>
                <a:srgbClr val="FFFFFF"/>
              </a:solidFill>
            </a:endParaRPr>
          </a:p>
        </p:txBody>
      </p:sp>
      <p:grpSp>
        <p:nvGrpSpPr>
          <p:cNvPr id="253" name="Google Shape;253;p32"/>
          <p:cNvGrpSpPr/>
          <p:nvPr/>
        </p:nvGrpSpPr>
        <p:grpSpPr>
          <a:xfrm>
            <a:off x="3983847" y="2052853"/>
            <a:ext cx="3294130" cy="411900"/>
            <a:chOff x="3831447" y="1824253"/>
            <a:chExt cx="3294130" cy="411900"/>
          </a:xfrm>
        </p:grpSpPr>
        <p:sp>
          <p:nvSpPr>
            <p:cNvPr id="254" name="Google Shape;254;p32"/>
            <p:cNvSpPr txBox="1"/>
            <p:nvPr/>
          </p:nvSpPr>
          <p:spPr>
            <a:xfrm>
              <a:off x="3831447" y="1824253"/>
              <a:ext cx="2906100" cy="411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rgbClr val="9900FF"/>
                  </a:solidFill>
                </a:rPr>
                <a:t>Cosine Similarity</a:t>
              </a:r>
              <a:endParaRPr b="1" sz="1800">
                <a:solidFill>
                  <a:srgbClr val="9900FF"/>
                </a:solidFill>
              </a:endParaRPr>
            </a:p>
          </p:txBody>
        </p:sp>
        <p:pic>
          <p:nvPicPr>
            <p:cNvPr id="255" name="Google Shape;255;p32"/>
            <p:cNvPicPr preferRelativeResize="0"/>
            <p:nvPr/>
          </p:nvPicPr>
          <p:blipFill>
            <a:blip r:embed="rId3">
              <a:alphaModFix/>
            </a:blip>
            <a:stretch>
              <a:fillRect/>
            </a:stretch>
          </p:blipFill>
          <p:spPr>
            <a:xfrm>
              <a:off x="6315800" y="1885900"/>
              <a:ext cx="809777" cy="288600"/>
            </a:xfrm>
            <a:prstGeom prst="rect">
              <a:avLst/>
            </a:prstGeom>
            <a:noFill/>
            <a:ln>
              <a:noFill/>
            </a:ln>
          </p:spPr>
        </p:pic>
      </p:grpSp>
      <p:sp>
        <p:nvSpPr>
          <p:cNvPr id="256" name="Google Shape;256;p32"/>
          <p:cNvSpPr/>
          <p:nvPr/>
        </p:nvSpPr>
        <p:spPr>
          <a:xfrm>
            <a:off x="4610100" y="217150"/>
            <a:ext cx="1348800" cy="1683300"/>
          </a:xfrm>
          <a:prstGeom prst="roundRect">
            <a:avLst>
              <a:gd fmla="val 16667" name="adj"/>
            </a:avLst>
          </a:prstGeom>
          <a:solidFill>
            <a:srgbClr val="FFE5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 sz="1200"/>
              <a:t>inspiring</a:t>
            </a:r>
            <a:endParaRPr sz="1200"/>
          </a:p>
          <a:p>
            <a:pPr indent="0" lvl="0" marL="0" rtl="0" algn="l">
              <a:spcBef>
                <a:spcPts val="0"/>
              </a:spcBef>
              <a:spcAft>
                <a:spcPts val="0"/>
              </a:spcAft>
              <a:buNone/>
            </a:pPr>
            <a:r>
              <a:rPr lang="en" sz="1200"/>
              <a:t>feeling</a:t>
            </a:r>
            <a:endParaRPr sz="1200"/>
          </a:p>
          <a:p>
            <a:pPr indent="0" lvl="0" marL="0" rtl="0" algn="l">
              <a:spcBef>
                <a:spcPts val="0"/>
              </a:spcBef>
              <a:spcAft>
                <a:spcPts val="0"/>
              </a:spcAft>
              <a:buNone/>
            </a:pPr>
            <a:r>
              <a:rPr lang="en" sz="1200"/>
              <a:t>delight</a:t>
            </a:r>
            <a:endParaRPr sz="1200"/>
          </a:p>
          <a:p>
            <a:pPr indent="0" lvl="0" marL="0" rtl="0" algn="l">
              <a:spcBef>
                <a:spcPts val="0"/>
              </a:spcBef>
              <a:spcAft>
                <a:spcPts val="0"/>
              </a:spcAft>
              <a:buNone/>
            </a:pPr>
            <a:r>
              <a:rPr lang="en" sz="1200"/>
              <a:t>disappoint</a:t>
            </a:r>
            <a:endParaRPr sz="1200"/>
          </a:p>
          <a:p>
            <a:pPr indent="0" lvl="0" marL="0" rtl="0" algn="l">
              <a:spcBef>
                <a:spcPts val="0"/>
              </a:spcBef>
              <a:spcAft>
                <a:spcPts val="0"/>
              </a:spcAft>
              <a:buNone/>
            </a:pPr>
            <a:r>
              <a:rPr lang="en" sz="1200"/>
              <a:t>unhappy</a:t>
            </a:r>
            <a:endParaRPr sz="1200"/>
          </a:p>
          <a:p>
            <a:pPr indent="0" lvl="0" marL="0" rtl="0" algn="l">
              <a:spcBef>
                <a:spcPts val="0"/>
              </a:spcBef>
              <a:spcAft>
                <a:spcPts val="0"/>
              </a:spcAft>
              <a:buNone/>
            </a:pPr>
            <a:r>
              <a:rPr lang="en" sz="1200"/>
              <a:t>......</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t/>
            </a:r>
            <a:endParaRPr sz="1200"/>
          </a:p>
        </p:txBody>
      </p:sp>
      <p:sp>
        <p:nvSpPr>
          <p:cNvPr id="257" name="Google Shape;257;p32"/>
          <p:cNvSpPr/>
          <p:nvPr/>
        </p:nvSpPr>
        <p:spPr>
          <a:xfrm>
            <a:off x="4686300" y="217325"/>
            <a:ext cx="1178400" cy="288600"/>
          </a:xfrm>
          <a:prstGeom prst="roundRect">
            <a:avLst>
              <a:gd fmla="val 16667" name="adj"/>
            </a:avLst>
          </a:prstGeom>
          <a:solidFill>
            <a:srgbClr val="F1C23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rPr>
              <a:t>Emotion</a:t>
            </a:r>
            <a:endParaRPr>
              <a:solidFill>
                <a:srgbClr val="FFFFFF"/>
              </a:solidFill>
            </a:endParaRPr>
          </a:p>
        </p:txBody>
      </p:sp>
      <p:sp>
        <p:nvSpPr>
          <p:cNvPr id="258" name="Google Shape;258;p32"/>
          <p:cNvSpPr/>
          <p:nvPr/>
        </p:nvSpPr>
        <p:spPr>
          <a:xfrm>
            <a:off x="6134100" y="217150"/>
            <a:ext cx="1348800" cy="1683300"/>
          </a:xfrm>
          <a:prstGeom prst="roundRect">
            <a:avLst>
              <a:gd fmla="val 16667" name="adj"/>
            </a:avLst>
          </a:prstGeom>
          <a:solidFill>
            <a:srgbClr val="FCE5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 sz="1200"/>
              <a:t>advertisement</a:t>
            </a:r>
            <a:endParaRPr sz="1200"/>
          </a:p>
          <a:p>
            <a:pPr indent="0" lvl="0" marL="0" rtl="0" algn="l">
              <a:spcBef>
                <a:spcPts val="0"/>
              </a:spcBef>
              <a:spcAft>
                <a:spcPts val="0"/>
              </a:spcAft>
              <a:buNone/>
            </a:pPr>
            <a:r>
              <a:rPr lang="en" sz="1200"/>
              <a:t>promotion</a:t>
            </a:r>
            <a:endParaRPr sz="1200"/>
          </a:p>
          <a:p>
            <a:pPr indent="0" lvl="0" marL="0" rtl="0" algn="l">
              <a:spcBef>
                <a:spcPts val="0"/>
              </a:spcBef>
              <a:spcAft>
                <a:spcPts val="0"/>
              </a:spcAft>
              <a:buNone/>
            </a:pPr>
            <a:r>
              <a:rPr lang="en" sz="1200"/>
              <a:t>sponsor</a:t>
            </a:r>
            <a:endParaRPr sz="1200"/>
          </a:p>
          <a:p>
            <a:pPr indent="0" lvl="0" marL="0" rtl="0" algn="l">
              <a:spcBef>
                <a:spcPts val="0"/>
              </a:spcBef>
              <a:spcAft>
                <a:spcPts val="0"/>
              </a:spcAft>
              <a:buNone/>
            </a:pPr>
            <a:r>
              <a:rPr lang="en" sz="1200"/>
              <a:t>product</a:t>
            </a:r>
            <a:endParaRPr sz="1200"/>
          </a:p>
          <a:p>
            <a:pPr indent="0" lvl="0" marL="0" rtl="0" algn="l">
              <a:spcBef>
                <a:spcPts val="0"/>
              </a:spcBef>
              <a:spcAft>
                <a:spcPts val="0"/>
              </a:spcAft>
              <a:buNone/>
            </a:pPr>
            <a:r>
              <a:rPr lang="en" sz="1200"/>
              <a:t>brochure</a:t>
            </a:r>
            <a:endParaRPr sz="1200"/>
          </a:p>
          <a:p>
            <a:pPr indent="0" lvl="0" marL="0" rtl="0" algn="l">
              <a:spcBef>
                <a:spcPts val="0"/>
              </a:spcBef>
              <a:spcAft>
                <a:spcPts val="0"/>
              </a:spcAft>
              <a:buNone/>
            </a:pPr>
            <a:r>
              <a:rPr lang="en" sz="1200"/>
              <a:t>......</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t/>
            </a:r>
            <a:endParaRPr sz="1200"/>
          </a:p>
        </p:txBody>
      </p:sp>
      <p:sp>
        <p:nvSpPr>
          <p:cNvPr id="259" name="Google Shape;259;p32"/>
          <p:cNvSpPr/>
          <p:nvPr/>
        </p:nvSpPr>
        <p:spPr>
          <a:xfrm>
            <a:off x="6210300" y="217325"/>
            <a:ext cx="1178400" cy="288600"/>
          </a:xfrm>
          <a:prstGeom prst="roundRect">
            <a:avLst>
              <a:gd fmla="val 16667" name="adj"/>
            </a:avLst>
          </a:prstGeom>
          <a:solidFill>
            <a:srgbClr val="E6913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rPr>
              <a:t>Advertisement</a:t>
            </a:r>
            <a:endParaRPr sz="1100">
              <a:solidFill>
                <a:srgbClr val="FFFFFF"/>
              </a:solidFill>
            </a:endParaRPr>
          </a:p>
        </p:txBody>
      </p:sp>
      <p:sp>
        <p:nvSpPr>
          <p:cNvPr id="260" name="Google Shape;260;p32"/>
          <p:cNvSpPr/>
          <p:nvPr/>
        </p:nvSpPr>
        <p:spPr>
          <a:xfrm>
            <a:off x="7658100" y="217150"/>
            <a:ext cx="1348800" cy="1683300"/>
          </a:xfrm>
          <a:prstGeom prst="roundRect">
            <a:avLst>
              <a:gd fmla="val 16667" name="adj"/>
            </a:avLst>
          </a:prstGeom>
          <a:solidFill>
            <a:srgbClr val="C9DA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 sz="1200"/>
              <a:t>audio</a:t>
            </a:r>
            <a:endParaRPr sz="1200"/>
          </a:p>
          <a:p>
            <a:pPr indent="0" lvl="0" marL="0" rtl="0" algn="l">
              <a:spcBef>
                <a:spcPts val="0"/>
              </a:spcBef>
              <a:spcAft>
                <a:spcPts val="0"/>
              </a:spcAft>
              <a:buNone/>
            </a:pPr>
            <a:r>
              <a:rPr lang="en" sz="1200"/>
              <a:t>sound</a:t>
            </a:r>
            <a:endParaRPr sz="1200"/>
          </a:p>
          <a:p>
            <a:pPr indent="0" lvl="0" marL="0" rtl="0" algn="l">
              <a:spcBef>
                <a:spcPts val="0"/>
              </a:spcBef>
              <a:spcAft>
                <a:spcPts val="0"/>
              </a:spcAft>
              <a:buNone/>
            </a:pPr>
            <a:r>
              <a:rPr lang="en" sz="1200"/>
              <a:t>voice</a:t>
            </a:r>
            <a:endParaRPr sz="1200"/>
          </a:p>
          <a:p>
            <a:pPr indent="0" lvl="0" marL="0" rtl="0" algn="l">
              <a:spcBef>
                <a:spcPts val="0"/>
              </a:spcBef>
              <a:spcAft>
                <a:spcPts val="0"/>
              </a:spcAft>
              <a:buNone/>
            </a:pPr>
            <a:r>
              <a:rPr lang="en" sz="1200"/>
              <a:t>acoustic</a:t>
            </a:r>
            <a:endParaRPr sz="1200"/>
          </a:p>
          <a:p>
            <a:pPr indent="0" lvl="0" marL="0" rtl="0" algn="l">
              <a:spcBef>
                <a:spcPts val="0"/>
              </a:spcBef>
              <a:spcAft>
                <a:spcPts val="0"/>
              </a:spcAft>
              <a:buNone/>
            </a:pPr>
            <a:r>
              <a:rPr lang="en" sz="1200"/>
              <a:t>frequency</a:t>
            </a:r>
            <a:endParaRPr sz="1200"/>
          </a:p>
          <a:p>
            <a:pPr indent="0" lvl="0" marL="0" rtl="0" algn="l">
              <a:spcBef>
                <a:spcPts val="0"/>
              </a:spcBef>
              <a:spcAft>
                <a:spcPts val="0"/>
              </a:spcAft>
              <a:buNone/>
            </a:pPr>
            <a:r>
              <a:rPr lang="en" sz="1200"/>
              <a:t>......</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t/>
            </a:r>
            <a:endParaRPr sz="1200"/>
          </a:p>
        </p:txBody>
      </p:sp>
      <p:sp>
        <p:nvSpPr>
          <p:cNvPr id="261" name="Google Shape;261;p32"/>
          <p:cNvSpPr/>
          <p:nvPr/>
        </p:nvSpPr>
        <p:spPr>
          <a:xfrm>
            <a:off x="7734300" y="217325"/>
            <a:ext cx="1178400" cy="288600"/>
          </a:xfrm>
          <a:prstGeom prst="roundRect">
            <a:avLst>
              <a:gd fmla="val 16667" name="adj"/>
            </a:avLst>
          </a:prstGeom>
          <a:solidFill>
            <a:srgbClr val="3C78D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rPr>
              <a:t>Audio</a:t>
            </a:r>
            <a:endParaRPr>
              <a:solidFill>
                <a:srgbClr val="FFFFFF"/>
              </a:solidFill>
            </a:endParaRPr>
          </a:p>
        </p:txBody>
      </p:sp>
      <p:sp>
        <p:nvSpPr>
          <p:cNvPr id="262" name="Google Shape;262;p32"/>
          <p:cNvSpPr txBox="1"/>
          <p:nvPr/>
        </p:nvSpPr>
        <p:spPr>
          <a:xfrm>
            <a:off x="3355725" y="2608375"/>
            <a:ext cx="5202000" cy="2066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t>"</a:t>
            </a:r>
            <a:r>
              <a:rPr lang="en" sz="1800">
                <a:solidFill>
                  <a:srgbClr val="BF9000"/>
                </a:solidFill>
              </a:rPr>
              <a:t>Makes me so </a:t>
            </a:r>
            <a:r>
              <a:rPr b="1" lang="en" sz="1800">
                <a:solidFill>
                  <a:srgbClr val="BF9000"/>
                </a:solidFill>
              </a:rPr>
              <a:t>motivated</a:t>
            </a:r>
            <a:r>
              <a:rPr lang="en" sz="1800">
                <a:solidFill>
                  <a:srgbClr val="BF9000"/>
                </a:solidFill>
              </a:rPr>
              <a:t>!</a:t>
            </a:r>
            <a:r>
              <a:rPr lang="en" sz="1800">
                <a:solidFill>
                  <a:schemeClr val="dk1"/>
                </a:solidFill>
              </a:rPr>
              <a:t> </a:t>
            </a:r>
            <a:r>
              <a:rPr lang="en" sz="1800">
                <a:solidFill>
                  <a:srgbClr val="1155CC"/>
                </a:solidFill>
              </a:rPr>
              <a:t>It has a fantastic and enormous variety of </a:t>
            </a:r>
            <a:r>
              <a:rPr b="1" lang="en" sz="1800">
                <a:solidFill>
                  <a:srgbClr val="1155CC"/>
                </a:solidFill>
              </a:rPr>
              <a:t>sounds</a:t>
            </a:r>
            <a:r>
              <a:rPr lang="en" sz="1800">
                <a:solidFill>
                  <a:srgbClr val="1155CC"/>
                </a:solidFill>
              </a:rPr>
              <a:t> and </a:t>
            </a:r>
            <a:r>
              <a:rPr b="1" lang="en" sz="1800">
                <a:solidFill>
                  <a:srgbClr val="1155CC"/>
                </a:solidFill>
              </a:rPr>
              <a:t>speeds</a:t>
            </a:r>
            <a:r>
              <a:rPr lang="en" sz="1800">
                <a:solidFill>
                  <a:srgbClr val="1155CC"/>
                </a:solidFill>
              </a:rPr>
              <a:t>.</a:t>
            </a:r>
            <a:r>
              <a:rPr lang="en" sz="1800">
                <a:solidFill>
                  <a:schemeClr val="dk1"/>
                </a:solidFill>
              </a:rPr>
              <a:t> </a:t>
            </a:r>
            <a:r>
              <a:rPr lang="en" sz="1800">
                <a:solidFill>
                  <a:srgbClr val="38761D"/>
                </a:solidFill>
              </a:rPr>
              <a:t>Very </a:t>
            </a:r>
            <a:r>
              <a:rPr b="1" lang="en" sz="1800">
                <a:solidFill>
                  <a:srgbClr val="38761D"/>
                </a:solidFill>
              </a:rPr>
              <a:t>informative</a:t>
            </a:r>
            <a:r>
              <a:rPr lang="en" sz="1800">
                <a:solidFill>
                  <a:srgbClr val="38761D"/>
                </a:solidFill>
              </a:rPr>
              <a:t> and gained some </a:t>
            </a:r>
            <a:r>
              <a:rPr b="1" lang="en" sz="1800">
                <a:solidFill>
                  <a:srgbClr val="38761D"/>
                </a:solidFill>
              </a:rPr>
              <a:t>new</a:t>
            </a:r>
            <a:r>
              <a:rPr lang="en" sz="1800">
                <a:solidFill>
                  <a:srgbClr val="38761D"/>
                </a:solidFill>
              </a:rPr>
              <a:t> </a:t>
            </a:r>
            <a:r>
              <a:rPr b="1" lang="en" sz="1800">
                <a:solidFill>
                  <a:srgbClr val="38761D"/>
                </a:solidFill>
              </a:rPr>
              <a:t>insights</a:t>
            </a:r>
            <a:r>
              <a:rPr lang="en" sz="1800">
                <a:solidFill>
                  <a:srgbClr val="38761D"/>
                </a:solidFill>
              </a:rPr>
              <a:t> that will help me take my workout to the next level. </a:t>
            </a:r>
            <a:r>
              <a:rPr lang="en" sz="1800">
                <a:solidFill>
                  <a:srgbClr val="B7B7B7"/>
                </a:solidFill>
              </a:rPr>
              <a:t>But the advertisements are annoying, they interrupt already brief podcasts.</a:t>
            </a:r>
            <a:r>
              <a:rPr lang="en" sz="1800">
                <a:solidFill>
                  <a:srgbClr val="B45F06"/>
                </a:solidFill>
              </a:rPr>
              <a:t> </a:t>
            </a:r>
            <a:r>
              <a:rPr lang="en" sz="1800"/>
              <a:t>"</a:t>
            </a:r>
            <a:endParaRPr sz="18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33"/>
          <p:cNvSpPr/>
          <p:nvPr/>
        </p:nvSpPr>
        <p:spPr>
          <a:xfrm>
            <a:off x="256850" y="110425"/>
            <a:ext cx="2459400" cy="886200"/>
          </a:xfrm>
          <a:prstGeom prst="rect">
            <a:avLst/>
          </a:prstGeom>
          <a:solidFill>
            <a:srgbClr val="D9D9D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500">
                <a:solidFill>
                  <a:srgbClr val="FFFFFF"/>
                </a:solidFill>
              </a:rPr>
              <a:t>Data</a:t>
            </a:r>
            <a:endParaRPr sz="2500">
              <a:solidFill>
                <a:srgbClr val="FFFFFF"/>
              </a:solidFill>
            </a:endParaRPr>
          </a:p>
        </p:txBody>
      </p:sp>
      <p:sp>
        <p:nvSpPr>
          <p:cNvPr id="268" name="Google Shape;268;p33"/>
          <p:cNvSpPr/>
          <p:nvPr/>
        </p:nvSpPr>
        <p:spPr>
          <a:xfrm>
            <a:off x="256850" y="2117325"/>
            <a:ext cx="2459400" cy="886200"/>
          </a:xfrm>
          <a:prstGeom prst="rect">
            <a:avLst/>
          </a:prstGeom>
          <a:solidFill>
            <a:srgbClr val="D9D9D9"/>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000">
                <a:solidFill>
                  <a:schemeClr val="lt1"/>
                </a:solidFill>
              </a:rPr>
              <a:t>Sentiment Analysis</a:t>
            </a:r>
            <a:endParaRPr sz="2000">
              <a:solidFill>
                <a:srgbClr val="FFFFFF"/>
              </a:solidFill>
            </a:endParaRPr>
          </a:p>
        </p:txBody>
      </p:sp>
      <p:sp>
        <p:nvSpPr>
          <p:cNvPr id="269" name="Google Shape;269;p33"/>
          <p:cNvSpPr/>
          <p:nvPr/>
        </p:nvSpPr>
        <p:spPr>
          <a:xfrm>
            <a:off x="256850" y="1113875"/>
            <a:ext cx="2459400" cy="886200"/>
          </a:xfrm>
          <a:prstGeom prst="rect">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lt1"/>
                </a:solidFill>
              </a:rPr>
              <a:t>Review Categorization</a:t>
            </a:r>
            <a:endParaRPr sz="2000">
              <a:solidFill>
                <a:srgbClr val="FFFFFF"/>
              </a:solidFill>
            </a:endParaRPr>
          </a:p>
        </p:txBody>
      </p:sp>
      <p:sp>
        <p:nvSpPr>
          <p:cNvPr id="270" name="Google Shape;270;p33"/>
          <p:cNvSpPr/>
          <p:nvPr/>
        </p:nvSpPr>
        <p:spPr>
          <a:xfrm>
            <a:off x="256850" y="3120775"/>
            <a:ext cx="2459400" cy="886200"/>
          </a:xfrm>
          <a:prstGeom prst="rect">
            <a:avLst/>
          </a:prstGeom>
          <a:solidFill>
            <a:srgbClr val="D9D9D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rPr>
              <a:t>Description Vectorization</a:t>
            </a:r>
            <a:endParaRPr sz="2000">
              <a:solidFill>
                <a:srgbClr val="FFFFFF"/>
              </a:solidFill>
            </a:endParaRPr>
          </a:p>
        </p:txBody>
      </p:sp>
      <p:sp>
        <p:nvSpPr>
          <p:cNvPr id="271" name="Google Shape;271;p33"/>
          <p:cNvSpPr/>
          <p:nvPr/>
        </p:nvSpPr>
        <p:spPr>
          <a:xfrm>
            <a:off x="256850" y="4124225"/>
            <a:ext cx="2459400" cy="8862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lang="en" sz="2000">
                <a:solidFill>
                  <a:schemeClr val="lt1"/>
                </a:solidFill>
              </a:rPr>
              <a:t>Prediction</a:t>
            </a:r>
            <a:r>
              <a:rPr lang="en" sz="2000">
                <a:solidFill>
                  <a:srgbClr val="FFFFFF"/>
                </a:solidFill>
              </a:rPr>
              <a:t> </a:t>
            </a:r>
            <a:endParaRPr sz="2000">
              <a:solidFill>
                <a:srgbClr val="FFFFFF"/>
              </a:solidFill>
            </a:endParaRPr>
          </a:p>
        </p:txBody>
      </p:sp>
      <p:sp>
        <p:nvSpPr>
          <p:cNvPr id="272" name="Google Shape;272;p33"/>
          <p:cNvSpPr/>
          <p:nvPr/>
        </p:nvSpPr>
        <p:spPr>
          <a:xfrm>
            <a:off x="3086100" y="217150"/>
            <a:ext cx="1348800" cy="1683300"/>
          </a:xfrm>
          <a:prstGeom prst="roundRect">
            <a:avLst>
              <a:gd fmla="val 16667" name="adj"/>
            </a:avLst>
          </a:prstGeom>
          <a:solidFill>
            <a:srgbClr val="D9EA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 sz="1200"/>
              <a:t>knowledge</a:t>
            </a:r>
            <a:endParaRPr sz="1200"/>
          </a:p>
          <a:p>
            <a:pPr indent="0" lvl="0" marL="0" rtl="0" algn="l">
              <a:spcBef>
                <a:spcPts val="0"/>
              </a:spcBef>
              <a:spcAft>
                <a:spcPts val="0"/>
              </a:spcAft>
              <a:buNone/>
            </a:pPr>
            <a:r>
              <a:rPr lang="en" sz="1200"/>
              <a:t>data</a:t>
            </a:r>
            <a:endParaRPr sz="1200"/>
          </a:p>
          <a:p>
            <a:pPr indent="0" lvl="0" marL="0" rtl="0" algn="l">
              <a:spcBef>
                <a:spcPts val="0"/>
              </a:spcBef>
              <a:spcAft>
                <a:spcPts val="0"/>
              </a:spcAft>
              <a:buNone/>
            </a:pPr>
            <a:r>
              <a:rPr lang="en" sz="1200"/>
              <a:t>news</a:t>
            </a:r>
            <a:endParaRPr sz="1200"/>
          </a:p>
          <a:p>
            <a:pPr indent="0" lvl="0" marL="0" rtl="0" algn="l">
              <a:spcBef>
                <a:spcPts val="0"/>
              </a:spcBef>
              <a:spcAft>
                <a:spcPts val="0"/>
              </a:spcAft>
              <a:buNone/>
            </a:pPr>
            <a:r>
              <a:rPr lang="en" sz="1200"/>
              <a:t>intelligence</a:t>
            </a:r>
            <a:endParaRPr sz="1200"/>
          </a:p>
          <a:p>
            <a:pPr indent="0" lvl="0" marL="0" rtl="0" algn="l">
              <a:spcBef>
                <a:spcPts val="0"/>
              </a:spcBef>
              <a:spcAft>
                <a:spcPts val="0"/>
              </a:spcAft>
              <a:buNone/>
            </a:pPr>
            <a:r>
              <a:rPr lang="en" sz="1200"/>
              <a:t>insight</a:t>
            </a:r>
            <a:endParaRPr sz="1200"/>
          </a:p>
          <a:p>
            <a:pPr indent="0" lvl="0" marL="0" rtl="0" algn="l">
              <a:spcBef>
                <a:spcPts val="0"/>
              </a:spcBef>
              <a:spcAft>
                <a:spcPts val="0"/>
              </a:spcAft>
              <a:buNone/>
            </a:pPr>
            <a:r>
              <a:rPr lang="en" sz="1200"/>
              <a:t>......</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t/>
            </a:r>
            <a:endParaRPr sz="1200"/>
          </a:p>
        </p:txBody>
      </p:sp>
      <p:sp>
        <p:nvSpPr>
          <p:cNvPr id="273" name="Google Shape;273;p33"/>
          <p:cNvSpPr/>
          <p:nvPr/>
        </p:nvSpPr>
        <p:spPr>
          <a:xfrm>
            <a:off x="3162300" y="217325"/>
            <a:ext cx="1178400" cy="288600"/>
          </a:xfrm>
          <a:prstGeom prst="roundRect">
            <a:avLst>
              <a:gd fmla="val 16667" name="adj"/>
            </a:avLst>
          </a:prstGeom>
          <a:solidFill>
            <a:srgbClr val="18B39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rPr>
              <a:t>Information</a:t>
            </a:r>
            <a:endParaRPr>
              <a:solidFill>
                <a:srgbClr val="FFFFFF"/>
              </a:solidFill>
            </a:endParaRPr>
          </a:p>
        </p:txBody>
      </p:sp>
      <p:grpSp>
        <p:nvGrpSpPr>
          <p:cNvPr id="274" name="Google Shape;274;p33"/>
          <p:cNvGrpSpPr/>
          <p:nvPr/>
        </p:nvGrpSpPr>
        <p:grpSpPr>
          <a:xfrm>
            <a:off x="3983847" y="2052853"/>
            <a:ext cx="3294130" cy="411900"/>
            <a:chOff x="3831447" y="1824253"/>
            <a:chExt cx="3294130" cy="411900"/>
          </a:xfrm>
        </p:grpSpPr>
        <p:sp>
          <p:nvSpPr>
            <p:cNvPr id="275" name="Google Shape;275;p33"/>
            <p:cNvSpPr txBox="1"/>
            <p:nvPr/>
          </p:nvSpPr>
          <p:spPr>
            <a:xfrm>
              <a:off x="3831447" y="1824253"/>
              <a:ext cx="2906100" cy="411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rgbClr val="9900FF"/>
                  </a:solidFill>
                </a:rPr>
                <a:t>Cosine Similarity</a:t>
              </a:r>
              <a:endParaRPr b="1" sz="1800">
                <a:solidFill>
                  <a:srgbClr val="9900FF"/>
                </a:solidFill>
              </a:endParaRPr>
            </a:p>
          </p:txBody>
        </p:sp>
        <p:pic>
          <p:nvPicPr>
            <p:cNvPr id="276" name="Google Shape;276;p33"/>
            <p:cNvPicPr preferRelativeResize="0"/>
            <p:nvPr/>
          </p:nvPicPr>
          <p:blipFill>
            <a:blip r:embed="rId3">
              <a:alphaModFix/>
            </a:blip>
            <a:stretch>
              <a:fillRect/>
            </a:stretch>
          </p:blipFill>
          <p:spPr>
            <a:xfrm>
              <a:off x="6315800" y="1885900"/>
              <a:ext cx="809777" cy="288600"/>
            </a:xfrm>
            <a:prstGeom prst="rect">
              <a:avLst/>
            </a:prstGeom>
            <a:noFill/>
            <a:ln>
              <a:noFill/>
            </a:ln>
          </p:spPr>
        </p:pic>
      </p:grpSp>
      <p:sp>
        <p:nvSpPr>
          <p:cNvPr id="277" name="Google Shape;277;p33"/>
          <p:cNvSpPr/>
          <p:nvPr/>
        </p:nvSpPr>
        <p:spPr>
          <a:xfrm>
            <a:off x="4610100" y="217150"/>
            <a:ext cx="1348800" cy="1683300"/>
          </a:xfrm>
          <a:prstGeom prst="roundRect">
            <a:avLst>
              <a:gd fmla="val 16667" name="adj"/>
            </a:avLst>
          </a:prstGeom>
          <a:solidFill>
            <a:srgbClr val="FFE5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 sz="1200"/>
              <a:t>inspiring</a:t>
            </a:r>
            <a:endParaRPr sz="1200"/>
          </a:p>
          <a:p>
            <a:pPr indent="0" lvl="0" marL="0" rtl="0" algn="l">
              <a:spcBef>
                <a:spcPts val="0"/>
              </a:spcBef>
              <a:spcAft>
                <a:spcPts val="0"/>
              </a:spcAft>
              <a:buNone/>
            </a:pPr>
            <a:r>
              <a:rPr lang="en" sz="1200"/>
              <a:t>feeling</a:t>
            </a:r>
            <a:endParaRPr sz="1200"/>
          </a:p>
          <a:p>
            <a:pPr indent="0" lvl="0" marL="0" rtl="0" algn="l">
              <a:spcBef>
                <a:spcPts val="0"/>
              </a:spcBef>
              <a:spcAft>
                <a:spcPts val="0"/>
              </a:spcAft>
              <a:buNone/>
            </a:pPr>
            <a:r>
              <a:rPr lang="en" sz="1200"/>
              <a:t>delight</a:t>
            </a:r>
            <a:endParaRPr sz="1200"/>
          </a:p>
          <a:p>
            <a:pPr indent="0" lvl="0" marL="0" rtl="0" algn="l">
              <a:spcBef>
                <a:spcPts val="0"/>
              </a:spcBef>
              <a:spcAft>
                <a:spcPts val="0"/>
              </a:spcAft>
              <a:buNone/>
            </a:pPr>
            <a:r>
              <a:rPr lang="en" sz="1200"/>
              <a:t>disappoint</a:t>
            </a:r>
            <a:endParaRPr sz="1200"/>
          </a:p>
          <a:p>
            <a:pPr indent="0" lvl="0" marL="0" rtl="0" algn="l">
              <a:spcBef>
                <a:spcPts val="0"/>
              </a:spcBef>
              <a:spcAft>
                <a:spcPts val="0"/>
              </a:spcAft>
              <a:buNone/>
            </a:pPr>
            <a:r>
              <a:rPr lang="en" sz="1200"/>
              <a:t>unhappy</a:t>
            </a:r>
            <a:endParaRPr sz="1200"/>
          </a:p>
          <a:p>
            <a:pPr indent="0" lvl="0" marL="0" rtl="0" algn="l">
              <a:spcBef>
                <a:spcPts val="0"/>
              </a:spcBef>
              <a:spcAft>
                <a:spcPts val="0"/>
              </a:spcAft>
              <a:buNone/>
            </a:pPr>
            <a:r>
              <a:rPr lang="en" sz="1200"/>
              <a:t>......</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t/>
            </a:r>
            <a:endParaRPr sz="1200"/>
          </a:p>
        </p:txBody>
      </p:sp>
      <p:sp>
        <p:nvSpPr>
          <p:cNvPr id="278" name="Google Shape;278;p33"/>
          <p:cNvSpPr/>
          <p:nvPr/>
        </p:nvSpPr>
        <p:spPr>
          <a:xfrm>
            <a:off x="4686300" y="217325"/>
            <a:ext cx="1178400" cy="288600"/>
          </a:xfrm>
          <a:prstGeom prst="roundRect">
            <a:avLst>
              <a:gd fmla="val 16667" name="adj"/>
            </a:avLst>
          </a:prstGeom>
          <a:solidFill>
            <a:srgbClr val="F1C23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rPr>
              <a:t>Emotion</a:t>
            </a:r>
            <a:endParaRPr>
              <a:solidFill>
                <a:srgbClr val="FFFFFF"/>
              </a:solidFill>
            </a:endParaRPr>
          </a:p>
        </p:txBody>
      </p:sp>
      <p:sp>
        <p:nvSpPr>
          <p:cNvPr id="279" name="Google Shape;279;p33"/>
          <p:cNvSpPr/>
          <p:nvPr/>
        </p:nvSpPr>
        <p:spPr>
          <a:xfrm>
            <a:off x="6134100" y="217150"/>
            <a:ext cx="1348800" cy="1683300"/>
          </a:xfrm>
          <a:prstGeom prst="roundRect">
            <a:avLst>
              <a:gd fmla="val 16667" name="adj"/>
            </a:avLst>
          </a:prstGeom>
          <a:solidFill>
            <a:srgbClr val="FCE5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 sz="1200"/>
              <a:t>advertisement</a:t>
            </a:r>
            <a:endParaRPr sz="1200"/>
          </a:p>
          <a:p>
            <a:pPr indent="0" lvl="0" marL="0" rtl="0" algn="l">
              <a:spcBef>
                <a:spcPts val="0"/>
              </a:spcBef>
              <a:spcAft>
                <a:spcPts val="0"/>
              </a:spcAft>
              <a:buNone/>
            </a:pPr>
            <a:r>
              <a:rPr lang="en" sz="1200"/>
              <a:t>promotion</a:t>
            </a:r>
            <a:endParaRPr sz="1200"/>
          </a:p>
          <a:p>
            <a:pPr indent="0" lvl="0" marL="0" rtl="0" algn="l">
              <a:spcBef>
                <a:spcPts val="0"/>
              </a:spcBef>
              <a:spcAft>
                <a:spcPts val="0"/>
              </a:spcAft>
              <a:buNone/>
            </a:pPr>
            <a:r>
              <a:rPr lang="en" sz="1200"/>
              <a:t>sponsor</a:t>
            </a:r>
            <a:endParaRPr sz="1200"/>
          </a:p>
          <a:p>
            <a:pPr indent="0" lvl="0" marL="0" rtl="0" algn="l">
              <a:spcBef>
                <a:spcPts val="0"/>
              </a:spcBef>
              <a:spcAft>
                <a:spcPts val="0"/>
              </a:spcAft>
              <a:buNone/>
            </a:pPr>
            <a:r>
              <a:rPr lang="en" sz="1200"/>
              <a:t>product</a:t>
            </a:r>
            <a:endParaRPr sz="1200"/>
          </a:p>
          <a:p>
            <a:pPr indent="0" lvl="0" marL="0" rtl="0" algn="l">
              <a:spcBef>
                <a:spcPts val="0"/>
              </a:spcBef>
              <a:spcAft>
                <a:spcPts val="0"/>
              </a:spcAft>
              <a:buNone/>
            </a:pPr>
            <a:r>
              <a:rPr lang="en" sz="1200"/>
              <a:t>brochure</a:t>
            </a:r>
            <a:endParaRPr sz="1200"/>
          </a:p>
          <a:p>
            <a:pPr indent="0" lvl="0" marL="0" rtl="0" algn="l">
              <a:spcBef>
                <a:spcPts val="0"/>
              </a:spcBef>
              <a:spcAft>
                <a:spcPts val="0"/>
              </a:spcAft>
              <a:buNone/>
            </a:pPr>
            <a:r>
              <a:rPr lang="en" sz="1200"/>
              <a:t>......</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t/>
            </a:r>
            <a:endParaRPr sz="1200"/>
          </a:p>
        </p:txBody>
      </p:sp>
      <p:sp>
        <p:nvSpPr>
          <p:cNvPr id="280" name="Google Shape;280;p33"/>
          <p:cNvSpPr/>
          <p:nvPr/>
        </p:nvSpPr>
        <p:spPr>
          <a:xfrm>
            <a:off x="6210300" y="217325"/>
            <a:ext cx="1178400" cy="288600"/>
          </a:xfrm>
          <a:prstGeom prst="roundRect">
            <a:avLst>
              <a:gd fmla="val 16667" name="adj"/>
            </a:avLst>
          </a:prstGeom>
          <a:solidFill>
            <a:srgbClr val="E6913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rPr>
              <a:t>Advertisement</a:t>
            </a:r>
            <a:endParaRPr sz="1100">
              <a:solidFill>
                <a:srgbClr val="FFFFFF"/>
              </a:solidFill>
            </a:endParaRPr>
          </a:p>
        </p:txBody>
      </p:sp>
      <p:sp>
        <p:nvSpPr>
          <p:cNvPr id="281" name="Google Shape;281;p33"/>
          <p:cNvSpPr/>
          <p:nvPr/>
        </p:nvSpPr>
        <p:spPr>
          <a:xfrm>
            <a:off x="7658100" y="217150"/>
            <a:ext cx="1348800" cy="1683300"/>
          </a:xfrm>
          <a:prstGeom prst="roundRect">
            <a:avLst>
              <a:gd fmla="val 16667" name="adj"/>
            </a:avLst>
          </a:prstGeom>
          <a:solidFill>
            <a:srgbClr val="C9DA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 sz="1200"/>
              <a:t>audio</a:t>
            </a:r>
            <a:endParaRPr sz="1200"/>
          </a:p>
          <a:p>
            <a:pPr indent="0" lvl="0" marL="0" rtl="0" algn="l">
              <a:spcBef>
                <a:spcPts val="0"/>
              </a:spcBef>
              <a:spcAft>
                <a:spcPts val="0"/>
              </a:spcAft>
              <a:buNone/>
            </a:pPr>
            <a:r>
              <a:rPr lang="en" sz="1200"/>
              <a:t>sound</a:t>
            </a:r>
            <a:endParaRPr sz="1200"/>
          </a:p>
          <a:p>
            <a:pPr indent="0" lvl="0" marL="0" rtl="0" algn="l">
              <a:spcBef>
                <a:spcPts val="0"/>
              </a:spcBef>
              <a:spcAft>
                <a:spcPts val="0"/>
              </a:spcAft>
              <a:buNone/>
            </a:pPr>
            <a:r>
              <a:rPr lang="en" sz="1200"/>
              <a:t>voice</a:t>
            </a:r>
            <a:endParaRPr sz="1200"/>
          </a:p>
          <a:p>
            <a:pPr indent="0" lvl="0" marL="0" rtl="0" algn="l">
              <a:spcBef>
                <a:spcPts val="0"/>
              </a:spcBef>
              <a:spcAft>
                <a:spcPts val="0"/>
              </a:spcAft>
              <a:buNone/>
            </a:pPr>
            <a:r>
              <a:rPr lang="en" sz="1200"/>
              <a:t>acoustic</a:t>
            </a:r>
            <a:endParaRPr sz="1200"/>
          </a:p>
          <a:p>
            <a:pPr indent="0" lvl="0" marL="0" rtl="0" algn="l">
              <a:spcBef>
                <a:spcPts val="0"/>
              </a:spcBef>
              <a:spcAft>
                <a:spcPts val="0"/>
              </a:spcAft>
              <a:buNone/>
            </a:pPr>
            <a:r>
              <a:rPr lang="en" sz="1200"/>
              <a:t>frequency</a:t>
            </a:r>
            <a:endParaRPr sz="1200"/>
          </a:p>
          <a:p>
            <a:pPr indent="0" lvl="0" marL="0" rtl="0" algn="l">
              <a:spcBef>
                <a:spcPts val="0"/>
              </a:spcBef>
              <a:spcAft>
                <a:spcPts val="0"/>
              </a:spcAft>
              <a:buNone/>
            </a:pPr>
            <a:r>
              <a:rPr lang="en" sz="1200"/>
              <a:t>......</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t/>
            </a:r>
            <a:endParaRPr sz="1200"/>
          </a:p>
        </p:txBody>
      </p:sp>
      <p:sp>
        <p:nvSpPr>
          <p:cNvPr id="282" name="Google Shape;282;p33"/>
          <p:cNvSpPr/>
          <p:nvPr/>
        </p:nvSpPr>
        <p:spPr>
          <a:xfrm>
            <a:off x="7734300" y="217325"/>
            <a:ext cx="1178400" cy="288600"/>
          </a:xfrm>
          <a:prstGeom prst="roundRect">
            <a:avLst>
              <a:gd fmla="val 16667" name="adj"/>
            </a:avLst>
          </a:prstGeom>
          <a:solidFill>
            <a:srgbClr val="3C78D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rPr>
              <a:t>Audio</a:t>
            </a:r>
            <a:endParaRPr>
              <a:solidFill>
                <a:srgbClr val="FFFFFF"/>
              </a:solidFill>
            </a:endParaRPr>
          </a:p>
        </p:txBody>
      </p:sp>
      <p:sp>
        <p:nvSpPr>
          <p:cNvPr id="283" name="Google Shape;283;p33"/>
          <p:cNvSpPr txBox="1"/>
          <p:nvPr/>
        </p:nvSpPr>
        <p:spPr>
          <a:xfrm>
            <a:off x="3355725" y="2608375"/>
            <a:ext cx="5172900" cy="2066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t>"</a:t>
            </a:r>
            <a:r>
              <a:rPr lang="en" sz="1800">
                <a:solidFill>
                  <a:srgbClr val="BF9000"/>
                </a:solidFill>
              </a:rPr>
              <a:t>Makes me so </a:t>
            </a:r>
            <a:r>
              <a:rPr b="1" lang="en" sz="1800">
                <a:solidFill>
                  <a:srgbClr val="BF9000"/>
                </a:solidFill>
              </a:rPr>
              <a:t>motivated</a:t>
            </a:r>
            <a:r>
              <a:rPr lang="en" sz="1800">
                <a:solidFill>
                  <a:srgbClr val="BF9000"/>
                </a:solidFill>
              </a:rPr>
              <a:t>!</a:t>
            </a:r>
            <a:r>
              <a:rPr lang="en" sz="1800">
                <a:solidFill>
                  <a:schemeClr val="dk1"/>
                </a:solidFill>
              </a:rPr>
              <a:t> </a:t>
            </a:r>
            <a:r>
              <a:rPr lang="en" sz="1800">
                <a:solidFill>
                  <a:srgbClr val="1155CC"/>
                </a:solidFill>
              </a:rPr>
              <a:t>It has a fantastic and enormous variety of </a:t>
            </a:r>
            <a:r>
              <a:rPr b="1" lang="en" sz="1800">
                <a:solidFill>
                  <a:srgbClr val="1155CC"/>
                </a:solidFill>
              </a:rPr>
              <a:t>sounds</a:t>
            </a:r>
            <a:r>
              <a:rPr lang="en" sz="1800">
                <a:solidFill>
                  <a:srgbClr val="1155CC"/>
                </a:solidFill>
              </a:rPr>
              <a:t> and </a:t>
            </a:r>
            <a:r>
              <a:rPr b="1" lang="en" sz="1800">
                <a:solidFill>
                  <a:srgbClr val="1155CC"/>
                </a:solidFill>
              </a:rPr>
              <a:t>speeds</a:t>
            </a:r>
            <a:r>
              <a:rPr lang="en" sz="1800">
                <a:solidFill>
                  <a:srgbClr val="1155CC"/>
                </a:solidFill>
              </a:rPr>
              <a:t>.</a:t>
            </a:r>
            <a:r>
              <a:rPr lang="en" sz="1800">
                <a:solidFill>
                  <a:schemeClr val="dk1"/>
                </a:solidFill>
              </a:rPr>
              <a:t> </a:t>
            </a:r>
            <a:r>
              <a:rPr lang="en" sz="1800">
                <a:solidFill>
                  <a:srgbClr val="38761D"/>
                </a:solidFill>
              </a:rPr>
              <a:t>Very </a:t>
            </a:r>
            <a:r>
              <a:rPr b="1" lang="en" sz="1800">
                <a:solidFill>
                  <a:srgbClr val="38761D"/>
                </a:solidFill>
              </a:rPr>
              <a:t>informative</a:t>
            </a:r>
            <a:r>
              <a:rPr lang="en" sz="1800">
                <a:solidFill>
                  <a:srgbClr val="38761D"/>
                </a:solidFill>
              </a:rPr>
              <a:t> and gained some </a:t>
            </a:r>
            <a:r>
              <a:rPr b="1" lang="en" sz="1800">
                <a:solidFill>
                  <a:srgbClr val="38761D"/>
                </a:solidFill>
              </a:rPr>
              <a:t>new</a:t>
            </a:r>
            <a:r>
              <a:rPr lang="en" sz="1800">
                <a:solidFill>
                  <a:srgbClr val="38761D"/>
                </a:solidFill>
              </a:rPr>
              <a:t> </a:t>
            </a:r>
            <a:r>
              <a:rPr b="1" lang="en" sz="1800">
                <a:solidFill>
                  <a:srgbClr val="38761D"/>
                </a:solidFill>
              </a:rPr>
              <a:t>insights</a:t>
            </a:r>
            <a:r>
              <a:rPr lang="en" sz="1800">
                <a:solidFill>
                  <a:srgbClr val="38761D"/>
                </a:solidFill>
              </a:rPr>
              <a:t> that will help me take my workout to the next level. </a:t>
            </a:r>
            <a:r>
              <a:rPr lang="en" sz="1800">
                <a:solidFill>
                  <a:srgbClr val="B45F06"/>
                </a:solidFill>
              </a:rPr>
              <a:t>But the </a:t>
            </a:r>
            <a:r>
              <a:rPr b="1" lang="en" sz="1800">
                <a:solidFill>
                  <a:srgbClr val="B45F06"/>
                </a:solidFill>
              </a:rPr>
              <a:t>advertisements</a:t>
            </a:r>
            <a:r>
              <a:rPr lang="en" sz="1800">
                <a:solidFill>
                  <a:srgbClr val="B45F06"/>
                </a:solidFill>
              </a:rPr>
              <a:t> are annoying, they interrupt already brief podcasts. </a:t>
            </a:r>
            <a:r>
              <a:rPr lang="en" sz="1800"/>
              <a:t>"</a:t>
            </a:r>
            <a:endParaRPr sz="1800"/>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